
<file path=[Content_Types].xml><?xml version="1.0" encoding="utf-8"?>
<Types xmlns="http://schemas.openxmlformats.org/package/2006/content-types">
  <Default Extension="bmp" ContentType="image/bmp"/>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58" r:id="rId4"/>
    <p:sldId id="259" r:id="rId5"/>
    <p:sldId id="262" r:id="rId6"/>
    <p:sldId id="263" r:id="rId7"/>
    <p:sldId id="264" r:id="rId8"/>
    <p:sldId id="265" r:id="rId9"/>
    <p:sldId id="260" r:id="rId10"/>
    <p:sldId id="261"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8" r:id="rId29"/>
    <p:sldId id="283" r:id="rId30"/>
    <p:sldId id="284" r:id="rId31"/>
    <p:sldId id="285" r:id="rId32"/>
    <p:sldId id="286" r:id="rId33"/>
    <p:sldId id="287" r:id="rId34"/>
    <p:sldId id="289" r:id="rId35"/>
    <p:sldId id="290" r:id="rId36"/>
    <p:sldId id="291" r:id="rId37"/>
    <p:sldId id="292" r:id="rId38"/>
    <p:sldId id="293" r:id="rId39"/>
    <p:sldId id="294" r:id="rId40"/>
    <p:sldId id="295" r:id="rId41"/>
    <p:sldId id="296" r:id="rId42"/>
    <p:sldId id="298" r:id="rId43"/>
    <p:sldId id="297"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3" d="100"/>
          <a:sy n="113" d="100"/>
        </p:scale>
        <p:origin x="45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fr-FR"/>
              <a:t>Modifiez le style du titre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03FCE02C-6EC6-4E09-BC2C-9FDED4DE236E}" type="datetimeFigureOut">
              <a:rPr lang="en-US" dirty="0"/>
              <a:t>7/4/2022</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2"/>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2"/>
                </a:solidFill>
              </a:defRPr>
            </a:lvl1pPr>
          </a:lstStyle>
          <a:p>
            <a:fld id="{4FAB73BC-B049-4115-A692-8D63A059BFB8}"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FB075A7A-4A9A-410F-B848-AB998ACC9419}" type="datetimeFigureOut">
              <a:rPr lang="en-US" dirty="0"/>
              <a:pPr/>
              <a:t>7/4/2022</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AA5F3E88-2D66-4D17-B0FA-EA13CB20B2FF}" type="datetimeFigureOut">
              <a:rPr lang="en-US" dirty="0"/>
              <a:pPr/>
              <a:t>7/4/2022</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lvl1pPr>
              <a:defRPr sz="1800"/>
            </a:lvl1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4D8F36E1-9596-4E98-8786-4A17C5D29C65}" type="datetimeFigureOut">
              <a:rPr lang="en-US" dirty="0"/>
              <a:pPr/>
              <a:t>7/4/2022</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fr-FR"/>
              <a:t>Modifiez le style du titre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EE4D1A55-63BC-4BA2-9538-7DDEADA10621}" type="datetimeFigureOut">
              <a:rPr lang="en-US" dirty="0"/>
              <a:t>7/4/2022</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4FAB73BC-B049-4115-A692-8D63A059BFB8}"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66D01ABB-8821-4BF5-97A9-E1A66ACAEAA9}" type="datetimeFigureOut">
              <a:rPr lang="en-US" dirty="0"/>
              <a:pPr/>
              <a:t>7/4/2022</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20C37B1C-D4A1-4A4F-A470-80868146AFC5}" type="datetimeFigureOut">
              <a:rPr lang="en-US" dirty="0"/>
              <a:pPr/>
              <a:t>7/4/2022</a:t>
            </a:fld>
            <a:endParaRPr lang="en-US" dirty="0"/>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6D31D1B9-F39E-471E-80A9-595CAA5664AD}" type="datetimeFigureOut">
              <a:rPr lang="en-US" dirty="0"/>
              <a:pPr/>
              <a:t>7/4/2022</a:t>
            </a:fld>
            <a:endParaRPr lang="en-US" dirty="0"/>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33FCEABC-E2B9-4606-A74F-CB06AF596887}" type="datetimeFigureOut">
              <a:rPr lang="en-US" dirty="0"/>
              <a:pPr/>
              <a:t>7/4/2022</a:t>
            </a:fld>
            <a:endParaRPr lang="en-US" dirty="0"/>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fr-FR"/>
              <a:t>Modifiez le style du titre</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lvl1pPr>
              <a:defRPr>
                <a:solidFill>
                  <a:schemeClr val="tx2"/>
                </a:solidFill>
              </a:defRPr>
            </a:lvl1pPr>
          </a:lstStyle>
          <a:p>
            <a:fld id="{FA8850A0-01A3-4F4E-AA52-F716A9BFD4EB}" type="datetimeFigureOut">
              <a:rPr lang="en-US" dirty="0"/>
              <a:pPr/>
              <a:t>7/4/2022</a:t>
            </a:fld>
            <a:endParaRPr lang="en-US" dirty="0"/>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4FAB73BC-B049-4115-A692-8D63A059BFB8}" type="slidenum">
              <a:rPr lang="en-US" dirty="0"/>
              <a:pPr/>
              <a:t>‹N°›</a:t>
            </a:fld>
            <a:endParaRPr lang="en-US" dirty="0"/>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fr-FR"/>
              <a:t>Modifiez le style du titre</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E5811CCA-BB49-46C7-A0E2-F42339750F9A}" type="datetimeFigureOut">
              <a:rPr lang="en-US" dirty="0"/>
              <a:t>7/4/2022</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17205CAA-4E5A-4223-BD55-C5D2841AC9EF}" type="datetimeFigureOut">
              <a:rPr lang="en-US" dirty="0"/>
              <a:t>7/4/2022</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4FAB73BC-B049-4115-A692-8D63A059BFB8}"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xml"/><Relationship Id="rId4" Type="http://schemas.openxmlformats.org/officeDocument/2006/relationships/image" Target="../media/image104.png"/></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5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5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5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C11BD3-6B0A-4CB6-8A66-7319C7889398}"/>
              </a:ext>
            </a:extLst>
          </p:cNvPr>
          <p:cNvSpPr>
            <a:spLocks noGrp="1"/>
          </p:cNvSpPr>
          <p:nvPr>
            <p:ph type="ctrTitle"/>
          </p:nvPr>
        </p:nvSpPr>
        <p:spPr>
          <a:xfrm>
            <a:off x="1561707" y="2362196"/>
            <a:ext cx="9068586" cy="2590800"/>
          </a:xfrm>
        </p:spPr>
        <p:txBody>
          <a:bodyPr/>
          <a:lstStyle/>
          <a:p>
            <a:r>
              <a:rPr lang="fr-FR" dirty="0">
                <a:latin typeface="Bradley Hand ITC" panose="03070402050302030203" pitchFamily="66" charset="0"/>
              </a:rPr>
              <a:t>Souvenirs de notre année au ce2</a:t>
            </a:r>
          </a:p>
        </p:txBody>
      </p:sp>
    </p:spTree>
    <p:extLst>
      <p:ext uri="{BB962C8B-B14F-4D97-AF65-F5344CB8AC3E}">
        <p14:creationId xmlns:p14="http://schemas.microsoft.com/office/powerpoint/2010/main" val="2210620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F747A68-3CEB-42B4-9C24-14BA504F5A41}"/>
              </a:ext>
            </a:extLst>
          </p:cNvPr>
          <p:cNvPicPr>
            <a:picLocks noChangeAspect="1"/>
          </p:cNvPicPr>
          <p:nvPr/>
        </p:nvPicPr>
        <p:blipFill>
          <a:blip r:embed="rId2"/>
          <a:stretch>
            <a:fillRect/>
          </a:stretch>
        </p:blipFill>
        <p:spPr>
          <a:xfrm>
            <a:off x="736070" y="651934"/>
            <a:ext cx="5249928" cy="3225800"/>
          </a:xfrm>
          <a:prstGeom prst="rect">
            <a:avLst/>
          </a:prstGeom>
        </p:spPr>
      </p:pic>
      <p:pic>
        <p:nvPicPr>
          <p:cNvPr id="4" name="Image 3">
            <a:extLst>
              <a:ext uri="{FF2B5EF4-FFF2-40B4-BE49-F238E27FC236}">
                <a16:creationId xmlns:a16="http://schemas.microsoft.com/office/drawing/2014/main" id="{392FF701-E75E-49F4-8C5B-404AB7BDE947}"/>
              </a:ext>
            </a:extLst>
          </p:cNvPr>
          <p:cNvPicPr>
            <a:picLocks noChangeAspect="1"/>
          </p:cNvPicPr>
          <p:nvPr/>
        </p:nvPicPr>
        <p:blipFill>
          <a:blip r:embed="rId3"/>
          <a:stretch>
            <a:fillRect/>
          </a:stretch>
        </p:blipFill>
        <p:spPr>
          <a:xfrm>
            <a:off x="6096000" y="2404533"/>
            <a:ext cx="5643757" cy="3814762"/>
          </a:xfrm>
          <a:prstGeom prst="rect">
            <a:avLst/>
          </a:prstGeom>
        </p:spPr>
      </p:pic>
    </p:spTree>
    <p:extLst>
      <p:ext uri="{BB962C8B-B14F-4D97-AF65-F5344CB8AC3E}">
        <p14:creationId xmlns:p14="http://schemas.microsoft.com/office/powerpoint/2010/main" val="2252917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496F4E-17B5-471F-A5F8-2856F2F49E12}"/>
              </a:ext>
            </a:extLst>
          </p:cNvPr>
          <p:cNvSpPr>
            <a:spLocks noGrp="1"/>
          </p:cNvSpPr>
          <p:nvPr>
            <p:ph type="title"/>
          </p:nvPr>
        </p:nvSpPr>
        <p:spPr>
          <a:xfrm>
            <a:off x="1147233" y="507127"/>
            <a:ext cx="9897533" cy="678206"/>
          </a:xfrm>
        </p:spPr>
        <p:txBody>
          <a:bodyPr>
            <a:normAutofit fontScale="90000"/>
          </a:bodyPr>
          <a:lstStyle/>
          <a:p>
            <a:r>
              <a:rPr lang="fr-FR" dirty="0">
                <a:latin typeface="Bradley Hand ITC" panose="03070402050302030203" pitchFamily="66" charset="0"/>
              </a:rPr>
              <a:t>Notre participation au cross des écoles</a:t>
            </a:r>
            <a:endParaRPr lang="fr-FR" dirty="0"/>
          </a:p>
        </p:txBody>
      </p:sp>
      <p:pic>
        <p:nvPicPr>
          <p:cNvPr id="5" name="Image 4">
            <a:extLst>
              <a:ext uri="{FF2B5EF4-FFF2-40B4-BE49-F238E27FC236}">
                <a16:creationId xmlns:a16="http://schemas.microsoft.com/office/drawing/2014/main" id="{3C9A1640-643C-4618-82E4-EF60DE425450}"/>
              </a:ext>
            </a:extLst>
          </p:cNvPr>
          <p:cNvPicPr>
            <a:picLocks noChangeAspect="1"/>
          </p:cNvPicPr>
          <p:nvPr/>
        </p:nvPicPr>
        <p:blipFill>
          <a:blip r:embed="rId2"/>
          <a:stretch>
            <a:fillRect/>
          </a:stretch>
        </p:blipFill>
        <p:spPr>
          <a:xfrm>
            <a:off x="2239432" y="1185333"/>
            <a:ext cx="7082367" cy="5058834"/>
          </a:xfrm>
          <a:prstGeom prst="rect">
            <a:avLst/>
          </a:prstGeom>
        </p:spPr>
      </p:pic>
    </p:spTree>
    <p:extLst>
      <p:ext uri="{BB962C8B-B14F-4D97-AF65-F5344CB8AC3E}">
        <p14:creationId xmlns:p14="http://schemas.microsoft.com/office/powerpoint/2010/main" val="1621306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95138FD-583C-45A9-A0CC-F89FE93032BE}"/>
              </a:ext>
            </a:extLst>
          </p:cNvPr>
          <p:cNvPicPr>
            <a:picLocks noChangeAspect="1"/>
          </p:cNvPicPr>
          <p:nvPr/>
        </p:nvPicPr>
        <p:blipFill>
          <a:blip r:embed="rId2"/>
          <a:stretch>
            <a:fillRect/>
          </a:stretch>
        </p:blipFill>
        <p:spPr>
          <a:xfrm>
            <a:off x="910225" y="668867"/>
            <a:ext cx="2973858" cy="4377795"/>
          </a:xfrm>
          <a:prstGeom prst="rect">
            <a:avLst/>
          </a:prstGeom>
        </p:spPr>
      </p:pic>
      <p:pic>
        <p:nvPicPr>
          <p:cNvPr id="3" name="Image 2">
            <a:extLst>
              <a:ext uri="{FF2B5EF4-FFF2-40B4-BE49-F238E27FC236}">
                <a16:creationId xmlns:a16="http://schemas.microsoft.com/office/drawing/2014/main" id="{96B3BAF8-8603-442C-BC2D-6C546C1BDCDA}"/>
              </a:ext>
            </a:extLst>
          </p:cNvPr>
          <p:cNvPicPr>
            <a:picLocks noChangeAspect="1"/>
          </p:cNvPicPr>
          <p:nvPr/>
        </p:nvPicPr>
        <p:blipFill>
          <a:blip r:embed="rId3"/>
          <a:stretch>
            <a:fillRect/>
          </a:stretch>
        </p:blipFill>
        <p:spPr>
          <a:xfrm>
            <a:off x="4149725" y="823383"/>
            <a:ext cx="3028950" cy="5448300"/>
          </a:xfrm>
          <a:prstGeom prst="rect">
            <a:avLst/>
          </a:prstGeom>
        </p:spPr>
      </p:pic>
      <p:pic>
        <p:nvPicPr>
          <p:cNvPr id="4" name="Image 3">
            <a:extLst>
              <a:ext uri="{FF2B5EF4-FFF2-40B4-BE49-F238E27FC236}">
                <a16:creationId xmlns:a16="http://schemas.microsoft.com/office/drawing/2014/main" id="{366698C1-0DA3-47BE-BEB5-DB74792408A7}"/>
              </a:ext>
            </a:extLst>
          </p:cNvPr>
          <p:cNvPicPr>
            <a:picLocks noChangeAspect="1"/>
          </p:cNvPicPr>
          <p:nvPr/>
        </p:nvPicPr>
        <p:blipFill>
          <a:blip r:embed="rId4"/>
          <a:stretch>
            <a:fillRect/>
          </a:stretch>
        </p:blipFill>
        <p:spPr>
          <a:xfrm>
            <a:off x="7658628" y="573087"/>
            <a:ext cx="3495675" cy="5457825"/>
          </a:xfrm>
          <a:prstGeom prst="rect">
            <a:avLst/>
          </a:prstGeom>
        </p:spPr>
      </p:pic>
    </p:spTree>
    <p:extLst>
      <p:ext uri="{BB962C8B-B14F-4D97-AF65-F5344CB8AC3E}">
        <p14:creationId xmlns:p14="http://schemas.microsoft.com/office/powerpoint/2010/main" val="2083352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E0E1A91-6B3E-45E6-AAD5-9B8115D8CA19}"/>
              </a:ext>
            </a:extLst>
          </p:cNvPr>
          <p:cNvPicPr>
            <a:picLocks noChangeAspect="1"/>
          </p:cNvPicPr>
          <p:nvPr/>
        </p:nvPicPr>
        <p:blipFill>
          <a:blip r:embed="rId2"/>
          <a:stretch>
            <a:fillRect/>
          </a:stretch>
        </p:blipFill>
        <p:spPr>
          <a:xfrm>
            <a:off x="2613024" y="674687"/>
            <a:ext cx="6251576" cy="5562202"/>
          </a:xfrm>
          <a:prstGeom prst="rect">
            <a:avLst/>
          </a:prstGeom>
        </p:spPr>
      </p:pic>
    </p:spTree>
    <p:extLst>
      <p:ext uri="{BB962C8B-B14F-4D97-AF65-F5344CB8AC3E}">
        <p14:creationId xmlns:p14="http://schemas.microsoft.com/office/powerpoint/2010/main" val="561718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1239CC-6669-4A70-9AF2-49D890460255}"/>
              </a:ext>
            </a:extLst>
          </p:cNvPr>
          <p:cNvSpPr>
            <a:spLocks noGrp="1"/>
          </p:cNvSpPr>
          <p:nvPr>
            <p:ph type="title"/>
          </p:nvPr>
        </p:nvSpPr>
        <p:spPr>
          <a:xfrm>
            <a:off x="563034" y="540994"/>
            <a:ext cx="11065932" cy="1371600"/>
          </a:xfrm>
        </p:spPr>
        <p:txBody>
          <a:bodyPr>
            <a:normAutofit fontScale="90000"/>
          </a:bodyPr>
          <a:lstStyle/>
          <a:p>
            <a:r>
              <a:rPr lang="fr-FR" dirty="0">
                <a:latin typeface="Bradley Hand ITC" panose="03070402050302030203" pitchFamily="66" charset="0"/>
              </a:rPr>
              <a:t>Notre projet avec Mme Font sur le respect de soi et des autres</a:t>
            </a:r>
            <a:endParaRPr lang="fr-FR" dirty="0"/>
          </a:p>
        </p:txBody>
      </p:sp>
      <p:pic>
        <p:nvPicPr>
          <p:cNvPr id="3" name="Image 2">
            <a:extLst>
              <a:ext uri="{FF2B5EF4-FFF2-40B4-BE49-F238E27FC236}">
                <a16:creationId xmlns:a16="http://schemas.microsoft.com/office/drawing/2014/main" id="{34692243-D957-4D39-A678-59BB08A796A3}"/>
              </a:ext>
            </a:extLst>
          </p:cNvPr>
          <p:cNvPicPr>
            <a:picLocks noChangeAspect="1"/>
          </p:cNvPicPr>
          <p:nvPr/>
        </p:nvPicPr>
        <p:blipFill>
          <a:blip r:embed="rId2"/>
          <a:stretch>
            <a:fillRect/>
          </a:stretch>
        </p:blipFill>
        <p:spPr>
          <a:xfrm>
            <a:off x="4681772" y="1371600"/>
            <a:ext cx="4690827" cy="4945406"/>
          </a:xfrm>
          <a:prstGeom prst="rect">
            <a:avLst/>
          </a:prstGeom>
        </p:spPr>
      </p:pic>
      <p:sp>
        <p:nvSpPr>
          <p:cNvPr id="4" name="ZoneTexte 3">
            <a:extLst>
              <a:ext uri="{FF2B5EF4-FFF2-40B4-BE49-F238E27FC236}">
                <a16:creationId xmlns:a16="http://schemas.microsoft.com/office/drawing/2014/main" id="{D44C0C65-418A-4DCB-A282-A588D35B7548}"/>
              </a:ext>
            </a:extLst>
          </p:cNvPr>
          <p:cNvSpPr txBox="1"/>
          <p:nvPr/>
        </p:nvSpPr>
        <p:spPr>
          <a:xfrm>
            <a:off x="563034" y="2390862"/>
            <a:ext cx="3932766" cy="3046988"/>
          </a:xfrm>
          <a:prstGeom prst="rect">
            <a:avLst/>
          </a:prstGeom>
          <a:noFill/>
        </p:spPr>
        <p:txBody>
          <a:bodyPr wrap="square" rtlCol="0">
            <a:spAutoFit/>
          </a:bodyPr>
          <a:lstStyle/>
          <a:p>
            <a:r>
              <a:rPr lang="fr-FR" sz="1600" dirty="0">
                <a:latin typeface="Cursive standard" pitchFamily="2" charset="0"/>
              </a:rPr>
              <a:t>Nous avons travaillé sur : </a:t>
            </a:r>
          </a:p>
          <a:p>
            <a:pPr marL="285750" indent="-285750">
              <a:buFontTx/>
              <a:buChar char="-"/>
            </a:pPr>
            <a:r>
              <a:rPr lang="fr-FR" sz="1600" dirty="0">
                <a:latin typeface="Cursive standard" pitchFamily="2" charset="0"/>
              </a:rPr>
              <a:t>la communication et plus particulièrement ce qui permet et gêne la communication</a:t>
            </a:r>
          </a:p>
          <a:p>
            <a:pPr marL="285750" indent="-285750">
              <a:buFontTx/>
              <a:buChar char="-"/>
            </a:pPr>
            <a:r>
              <a:rPr lang="fr-FR" sz="1600" dirty="0">
                <a:latin typeface="Cursive standard" pitchFamily="2" charset="0"/>
              </a:rPr>
              <a:t>la reconnaissance de ses émotions </a:t>
            </a:r>
          </a:p>
          <a:p>
            <a:pPr marL="285750" indent="-285750">
              <a:buFontTx/>
              <a:buChar char="-"/>
            </a:pPr>
            <a:r>
              <a:rPr lang="fr-FR" sz="1600" dirty="0">
                <a:latin typeface="Cursive standard" pitchFamily="2" charset="0"/>
              </a:rPr>
              <a:t>Le message clair</a:t>
            </a:r>
          </a:p>
          <a:p>
            <a:pPr marL="285750" indent="-285750">
              <a:buFontTx/>
              <a:buChar char="-"/>
            </a:pPr>
            <a:r>
              <a:rPr lang="fr-FR" sz="1600" dirty="0">
                <a:latin typeface="Cursive standard" pitchFamily="2" charset="0"/>
              </a:rPr>
              <a:t>La différence </a:t>
            </a:r>
          </a:p>
          <a:p>
            <a:pPr marL="285750" indent="-285750">
              <a:buFontTx/>
              <a:buChar char="-"/>
            </a:pPr>
            <a:endParaRPr lang="fr-FR" sz="1600" dirty="0">
              <a:latin typeface="Cursive standard" pitchFamily="2" charset="0"/>
            </a:endParaRPr>
          </a:p>
          <a:p>
            <a:r>
              <a:rPr lang="fr-FR" sz="1600" dirty="0">
                <a:latin typeface="Cursive standard" pitchFamily="2" charset="0"/>
              </a:rPr>
              <a:t>Notre travail avec Mme Font s’est terminé par un exposé sur un livre sur la différence.</a:t>
            </a:r>
          </a:p>
          <a:p>
            <a:endParaRPr lang="fr-FR" sz="1600" dirty="0">
              <a:latin typeface="Cursive standard" pitchFamily="2" charset="0"/>
            </a:endParaRPr>
          </a:p>
          <a:p>
            <a:r>
              <a:rPr lang="fr-FR" sz="1600" dirty="0">
                <a:latin typeface="Cursive standard" pitchFamily="2" charset="0"/>
              </a:rPr>
              <a:t>Un grand merci à Mme Font !</a:t>
            </a:r>
          </a:p>
          <a:p>
            <a:pPr marL="285750" indent="-285750">
              <a:buFontTx/>
              <a:buChar char="-"/>
            </a:pPr>
            <a:endParaRPr lang="fr-FR" sz="1600" dirty="0">
              <a:latin typeface="Cursive standard" pitchFamily="2" charset="0"/>
            </a:endParaRPr>
          </a:p>
        </p:txBody>
      </p:sp>
    </p:spTree>
    <p:extLst>
      <p:ext uri="{BB962C8B-B14F-4D97-AF65-F5344CB8AC3E}">
        <p14:creationId xmlns:p14="http://schemas.microsoft.com/office/powerpoint/2010/main" val="3964331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B0D4EB-0A4C-470F-9373-7414232F7AE2}"/>
              </a:ext>
            </a:extLst>
          </p:cNvPr>
          <p:cNvSpPr>
            <a:spLocks noGrp="1"/>
          </p:cNvSpPr>
          <p:nvPr>
            <p:ph type="title"/>
          </p:nvPr>
        </p:nvSpPr>
        <p:spPr>
          <a:xfrm>
            <a:off x="1083734" y="456328"/>
            <a:ext cx="9711267" cy="602006"/>
          </a:xfrm>
        </p:spPr>
        <p:txBody>
          <a:bodyPr>
            <a:normAutofit fontScale="90000"/>
          </a:bodyPr>
          <a:lstStyle/>
          <a:p>
            <a:r>
              <a:rPr lang="fr-FR" dirty="0">
                <a:latin typeface="Bradley Hand ITC" panose="03070402050302030203" pitchFamily="66" charset="0"/>
              </a:rPr>
              <a:t>                 Noël chez les ce2</a:t>
            </a:r>
            <a:endParaRPr lang="fr-FR" dirty="0"/>
          </a:p>
        </p:txBody>
      </p:sp>
      <p:pic>
        <p:nvPicPr>
          <p:cNvPr id="3" name="Image 2">
            <a:extLst>
              <a:ext uri="{FF2B5EF4-FFF2-40B4-BE49-F238E27FC236}">
                <a16:creationId xmlns:a16="http://schemas.microsoft.com/office/drawing/2014/main" id="{BCE83C70-FDBF-4179-B582-F47F3F39DE6E}"/>
              </a:ext>
            </a:extLst>
          </p:cNvPr>
          <p:cNvPicPr>
            <a:picLocks noChangeAspect="1"/>
          </p:cNvPicPr>
          <p:nvPr/>
        </p:nvPicPr>
        <p:blipFill>
          <a:blip r:embed="rId2"/>
          <a:stretch>
            <a:fillRect/>
          </a:stretch>
        </p:blipFill>
        <p:spPr>
          <a:xfrm>
            <a:off x="2523065" y="1058334"/>
            <a:ext cx="6378575" cy="5148547"/>
          </a:xfrm>
          <a:prstGeom prst="rect">
            <a:avLst/>
          </a:prstGeom>
        </p:spPr>
      </p:pic>
    </p:spTree>
    <p:extLst>
      <p:ext uri="{BB962C8B-B14F-4D97-AF65-F5344CB8AC3E}">
        <p14:creationId xmlns:p14="http://schemas.microsoft.com/office/powerpoint/2010/main" val="791595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E9EBC82-8DFB-42C7-9941-B3F3BB1479AB}"/>
              </a:ext>
            </a:extLst>
          </p:cNvPr>
          <p:cNvPicPr>
            <a:picLocks noChangeAspect="1"/>
          </p:cNvPicPr>
          <p:nvPr/>
        </p:nvPicPr>
        <p:blipFill>
          <a:blip r:embed="rId2"/>
          <a:stretch>
            <a:fillRect/>
          </a:stretch>
        </p:blipFill>
        <p:spPr>
          <a:xfrm>
            <a:off x="2652712" y="414867"/>
            <a:ext cx="7075318" cy="5871633"/>
          </a:xfrm>
          <a:prstGeom prst="rect">
            <a:avLst/>
          </a:prstGeom>
        </p:spPr>
      </p:pic>
    </p:spTree>
    <p:extLst>
      <p:ext uri="{BB962C8B-B14F-4D97-AF65-F5344CB8AC3E}">
        <p14:creationId xmlns:p14="http://schemas.microsoft.com/office/powerpoint/2010/main" val="800206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CCD41B-2496-4CA7-8400-0FDCB096780C}"/>
              </a:ext>
            </a:extLst>
          </p:cNvPr>
          <p:cNvSpPr>
            <a:spLocks noGrp="1"/>
          </p:cNvSpPr>
          <p:nvPr>
            <p:ph type="title"/>
          </p:nvPr>
        </p:nvSpPr>
        <p:spPr>
          <a:xfrm>
            <a:off x="1066800" y="490194"/>
            <a:ext cx="10058400" cy="1076139"/>
          </a:xfrm>
        </p:spPr>
        <p:txBody>
          <a:bodyPr>
            <a:normAutofit fontScale="90000"/>
          </a:bodyPr>
          <a:lstStyle/>
          <a:p>
            <a:r>
              <a:rPr lang="fr-FR" dirty="0">
                <a:latin typeface="Bradley Hand ITC" panose="03070402050302030203" pitchFamily="66" charset="0"/>
              </a:rPr>
              <a:t>Notre projet sur la nature qui nous entoure</a:t>
            </a:r>
            <a:endParaRPr lang="fr-FR" dirty="0"/>
          </a:p>
        </p:txBody>
      </p:sp>
      <p:sp>
        <p:nvSpPr>
          <p:cNvPr id="4" name="ZoneTexte 3">
            <a:extLst>
              <a:ext uri="{FF2B5EF4-FFF2-40B4-BE49-F238E27FC236}">
                <a16:creationId xmlns:a16="http://schemas.microsoft.com/office/drawing/2014/main" id="{6DF52FAB-DCEB-4A84-B6F2-5C7A0674A93E}"/>
              </a:ext>
            </a:extLst>
          </p:cNvPr>
          <p:cNvSpPr txBox="1"/>
          <p:nvPr/>
        </p:nvSpPr>
        <p:spPr>
          <a:xfrm>
            <a:off x="914400" y="1490134"/>
            <a:ext cx="10210800" cy="4524315"/>
          </a:xfrm>
          <a:prstGeom prst="rect">
            <a:avLst/>
          </a:prstGeom>
          <a:noFill/>
        </p:spPr>
        <p:txBody>
          <a:bodyPr wrap="square" rtlCol="0">
            <a:spAutoFit/>
          </a:bodyPr>
          <a:lstStyle/>
          <a:p>
            <a:r>
              <a:rPr lang="fr-FR" dirty="0">
                <a:latin typeface="Cursive standard" pitchFamily="2" charset="0"/>
              </a:rPr>
              <a:t>Notre projet à l’année était sur la découverte de la faune et la flore qui nous entourent. </a:t>
            </a:r>
          </a:p>
          <a:p>
            <a:r>
              <a:rPr lang="fr-FR" dirty="0">
                <a:latin typeface="Cursive standard" pitchFamily="2" charset="0"/>
              </a:rPr>
              <a:t>Pour cela, nous avons :</a:t>
            </a:r>
          </a:p>
          <a:p>
            <a:pPr marL="285750" indent="-285750">
              <a:buFontTx/>
              <a:buChar char="-"/>
            </a:pPr>
            <a:r>
              <a:rPr lang="fr-FR" dirty="0">
                <a:latin typeface="Cursive standard" pitchFamily="2" charset="0"/>
              </a:rPr>
              <a:t>travaillé sur la faune et la flore aquatique avec Nadège</a:t>
            </a:r>
          </a:p>
          <a:p>
            <a:pPr marL="285750" indent="-285750">
              <a:buFontTx/>
              <a:buChar char="-"/>
            </a:pPr>
            <a:r>
              <a:rPr lang="fr-FR" dirty="0">
                <a:latin typeface="Cursive standard" pitchFamily="2" charset="0"/>
              </a:rPr>
              <a:t>travaillé sur la faune, et plus particulièrement les animaux sauvage, avec le papa de Paul et son collègue Jean-Louis puis sur les insectes avec le parc de la tête d’or. En classe, nous avons approfondi nos découvertes par des quizz et des lectures</a:t>
            </a:r>
          </a:p>
          <a:p>
            <a:pPr marL="285750" indent="-285750">
              <a:buFontTx/>
              <a:buChar char="-"/>
            </a:pPr>
            <a:r>
              <a:rPr lang="fr-FR" dirty="0">
                <a:latin typeface="Cursive standard" pitchFamily="2" charset="0"/>
              </a:rPr>
              <a:t>Travaillé sur la flore avec la maîtresse et Mme Deschamps-</a:t>
            </a:r>
            <a:r>
              <a:rPr lang="fr-FR" dirty="0" err="1">
                <a:latin typeface="Cursive standard" pitchFamily="2" charset="0"/>
              </a:rPr>
              <a:t>Nohales</a:t>
            </a:r>
            <a:r>
              <a:rPr lang="fr-FR" dirty="0">
                <a:latin typeface="Cursive standard" pitchFamily="2" charset="0"/>
              </a:rPr>
              <a:t> lors d’ateliers avec les CM2 et d’une sortie en forêt pour trouver les éléments manquants à notre hôtel à insectes et réinvestir le travail fait avec le papa de Paul.</a:t>
            </a:r>
          </a:p>
          <a:p>
            <a:pPr marL="285750" indent="-285750">
              <a:buFontTx/>
              <a:buChar char="-"/>
            </a:pPr>
            <a:endParaRPr lang="fr-FR" dirty="0">
              <a:latin typeface="Cursive standard" pitchFamily="2" charset="0"/>
            </a:endParaRPr>
          </a:p>
          <a:p>
            <a:r>
              <a:rPr lang="fr-FR" dirty="0">
                <a:latin typeface="Cursive standard" pitchFamily="2" charset="0"/>
              </a:rPr>
              <a:t>Notre projet nous a amené à nous questionner sur l’impact de l’homme sur son environnement. Pour cela, nous avons visité la station d’épuration de Pierre-Bénite et poursuivi le travail commencé avec Nadège. </a:t>
            </a:r>
          </a:p>
          <a:p>
            <a:r>
              <a:rPr lang="fr-FR" dirty="0">
                <a:latin typeface="Cursive standard" pitchFamily="2" charset="0"/>
              </a:rPr>
              <a:t>La maman de Corentin est également venue nous présenter son métier sur l’analyse des </a:t>
            </a:r>
            <a:r>
              <a:rPr lang="fr-FR" dirty="0" err="1">
                <a:latin typeface="Cursive standard" pitchFamily="2" charset="0"/>
              </a:rPr>
              <a:t>micro-polluants</a:t>
            </a:r>
            <a:r>
              <a:rPr lang="fr-FR" dirty="0">
                <a:latin typeface="Cursive standard" pitchFamily="2" charset="0"/>
              </a:rPr>
              <a:t> présents dans l’eau.</a:t>
            </a:r>
          </a:p>
          <a:p>
            <a:endParaRPr lang="fr-FR" dirty="0">
              <a:latin typeface="Cursive standard" pitchFamily="2" charset="0"/>
            </a:endParaRPr>
          </a:p>
          <a:p>
            <a:r>
              <a:rPr lang="fr-FR" dirty="0">
                <a:latin typeface="Cursive standard" pitchFamily="2" charset="0"/>
              </a:rPr>
              <a:t>Un grand merci à Nadège, la maman de Corentin, le papa de Paul et Mme Deschamps-</a:t>
            </a:r>
            <a:r>
              <a:rPr lang="fr-FR" dirty="0" err="1">
                <a:latin typeface="Cursive standard" pitchFamily="2" charset="0"/>
              </a:rPr>
              <a:t>Nohales</a:t>
            </a:r>
            <a:r>
              <a:rPr lang="fr-FR" dirty="0">
                <a:latin typeface="Cursive standard" pitchFamily="2" charset="0"/>
              </a:rPr>
              <a:t> !</a:t>
            </a:r>
          </a:p>
        </p:txBody>
      </p:sp>
    </p:spTree>
    <p:extLst>
      <p:ext uri="{BB962C8B-B14F-4D97-AF65-F5344CB8AC3E}">
        <p14:creationId xmlns:p14="http://schemas.microsoft.com/office/powerpoint/2010/main" val="2664429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743DDCC-C4AD-4A40-A146-051FBE50CAB1}"/>
              </a:ext>
            </a:extLst>
          </p:cNvPr>
          <p:cNvPicPr>
            <a:picLocks noChangeAspect="1"/>
          </p:cNvPicPr>
          <p:nvPr/>
        </p:nvPicPr>
        <p:blipFill>
          <a:blip r:embed="rId2"/>
          <a:stretch>
            <a:fillRect/>
          </a:stretch>
        </p:blipFill>
        <p:spPr>
          <a:xfrm>
            <a:off x="656192" y="558800"/>
            <a:ext cx="3628470" cy="3334808"/>
          </a:xfrm>
          <a:prstGeom prst="rect">
            <a:avLst/>
          </a:prstGeom>
        </p:spPr>
      </p:pic>
      <p:pic>
        <p:nvPicPr>
          <p:cNvPr id="4" name="Image 3">
            <a:extLst>
              <a:ext uri="{FF2B5EF4-FFF2-40B4-BE49-F238E27FC236}">
                <a16:creationId xmlns:a16="http://schemas.microsoft.com/office/drawing/2014/main" id="{745923A4-A10F-4AB5-AF39-CEED1BB85150}"/>
              </a:ext>
            </a:extLst>
          </p:cNvPr>
          <p:cNvPicPr>
            <a:picLocks noChangeAspect="1"/>
          </p:cNvPicPr>
          <p:nvPr/>
        </p:nvPicPr>
        <p:blipFill>
          <a:blip r:embed="rId3"/>
          <a:stretch>
            <a:fillRect/>
          </a:stretch>
        </p:blipFill>
        <p:spPr>
          <a:xfrm>
            <a:off x="4546168" y="1693004"/>
            <a:ext cx="3099663" cy="4309532"/>
          </a:xfrm>
          <a:prstGeom prst="rect">
            <a:avLst/>
          </a:prstGeom>
        </p:spPr>
      </p:pic>
      <p:pic>
        <p:nvPicPr>
          <p:cNvPr id="5" name="Image 4">
            <a:extLst>
              <a:ext uri="{FF2B5EF4-FFF2-40B4-BE49-F238E27FC236}">
                <a16:creationId xmlns:a16="http://schemas.microsoft.com/office/drawing/2014/main" id="{C2DD28F1-4876-4448-B79E-6207D7A5843C}"/>
              </a:ext>
            </a:extLst>
          </p:cNvPr>
          <p:cNvPicPr>
            <a:picLocks noChangeAspect="1"/>
          </p:cNvPicPr>
          <p:nvPr/>
        </p:nvPicPr>
        <p:blipFill>
          <a:blip r:embed="rId4"/>
          <a:stretch>
            <a:fillRect/>
          </a:stretch>
        </p:blipFill>
        <p:spPr>
          <a:xfrm>
            <a:off x="7907337" y="1549400"/>
            <a:ext cx="3863007" cy="3546146"/>
          </a:xfrm>
          <a:prstGeom prst="rect">
            <a:avLst/>
          </a:prstGeom>
        </p:spPr>
      </p:pic>
      <p:sp>
        <p:nvSpPr>
          <p:cNvPr id="6" name="ZoneTexte 5">
            <a:extLst>
              <a:ext uri="{FF2B5EF4-FFF2-40B4-BE49-F238E27FC236}">
                <a16:creationId xmlns:a16="http://schemas.microsoft.com/office/drawing/2014/main" id="{E6CEFCB2-FB83-4149-B18E-160F7BCD16D9}"/>
              </a:ext>
            </a:extLst>
          </p:cNvPr>
          <p:cNvSpPr txBox="1"/>
          <p:nvPr/>
        </p:nvSpPr>
        <p:spPr>
          <a:xfrm>
            <a:off x="611825" y="4258733"/>
            <a:ext cx="3628470" cy="1384995"/>
          </a:xfrm>
          <a:prstGeom prst="rect">
            <a:avLst/>
          </a:prstGeom>
          <a:noFill/>
        </p:spPr>
        <p:txBody>
          <a:bodyPr wrap="square" rtlCol="0">
            <a:spAutoFit/>
          </a:bodyPr>
          <a:lstStyle/>
          <a:p>
            <a:r>
              <a:rPr lang="fr-FR" sz="2800" dirty="0">
                <a:latin typeface="Cursive standard" pitchFamily="2" charset="0"/>
              </a:rPr>
              <a:t>Notre travail avec Nadège (voir l’article sur le site de l’école)</a:t>
            </a:r>
          </a:p>
        </p:txBody>
      </p:sp>
    </p:spTree>
    <p:extLst>
      <p:ext uri="{BB962C8B-B14F-4D97-AF65-F5344CB8AC3E}">
        <p14:creationId xmlns:p14="http://schemas.microsoft.com/office/powerpoint/2010/main" val="364606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7E2393C-CE06-4FD2-AA5F-48E0199808E4}"/>
              </a:ext>
            </a:extLst>
          </p:cNvPr>
          <p:cNvPicPr>
            <a:picLocks noChangeAspect="1"/>
          </p:cNvPicPr>
          <p:nvPr/>
        </p:nvPicPr>
        <p:blipFill>
          <a:blip r:embed="rId2"/>
          <a:stretch>
            <a:fillRect/>
          </a:stretch>
        </p:blipFill>
        <p:spPr>
          <a:xfrm>
            <a:off x="658892" y="2133599"/>
            <a:ext cx="4126350" cy="4080934"/>
          </a:xfrm>
          <a:prstGeom prst="rect">
            <a:avLst/>
          </a:prstGeom>
        </p:spPr>
      </p:pic>
      <p:pic>
        <p:nvPicPr>
          <p:cNvPr id="3" name="Image 2">
            <a:extLst>
              <a:ext uri="{FF2B5EF4-FFF2-40B4-BE49-F238E27FC236}">
                <a16:creationId xmlns:a16="http://schemas.microsoft.com/office/drawing/2014/main" id="{34D2259C-24AE-4156-BEBD-E2CEADF972AB}"/>
              </a:ext>
            </a:extLst>
          </p:cNvPr>
          <p:cNvPicPr>
            <a:picLocks noChangeAspect="1"/>
          </p:cNvPicPr>
          <p:nvPr/>
        </p:nvPicPr>
        <p:blipFill>
          <a:blip r:embed="rId3"/>
          <a:stretch>
            <a:fillRect/>
          </a:stretch>
        </p:blipFill>
        <p:spPr>
          <a:xfrm>
            <a:off x="5062932" y="558800"/>
            <a:ext cx="2918430" cy="4482290"/>
          </a:xfrm>
          <a:prstGeom prst="rect">
            <a:avLst/>
          </a:prstGeom>
        </p:spPr>
      </p:pic>
      <p:pic>
        <p:nvPicPr>
          <p:cNvPr id="4" name="Image 3">
            <a:extLst>
              <a:ext uri="{FF2B5EF4-FFF2-40B4-BE49-F238E27FC236}">
                <a16:creationId xmlns:a16="http://schemas.microsoft.com/office/drawing/2014/main" id="{32255016-DD92-409A-B973-DD12BE0355D6}"/>
              </a:ext>
            </a:extLst>
          </p:cNvPr>
          <p:cNvPicPr>
            <a:picLocks noChangeAspect="1"/>
          </p:cNvPicPr>
          <p:nvPr/>
        </p:nvPicPr>
        <p:blipFill>
          <a:blip r:embed="rId4"/>
          <a:stretch>
            <a:fillRect/>
          </a:stretch>
        </p:blipFill>
        <p:spPr>
          <a:xfrm>
            <a:off x="8259052" y="2133599"/>
            <a:ext cx="3205923" cy="3716867"/>
          </a:xfrm>
          <a:prstGeom prst="rect">
            <a:avLst/>
          </a:prstGeom>
        </p:spPr>
      </p:pic>
    </p:spTree>
    <p:extLst>
      <p:ext uri="{BB962C8B-B14F-4D97-AF65-F5344CB8AC3E}">
        <p14:creationId xmlns:p14="http://schemas.microsoft.com/office/powerpoint/2010/main" val="2860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2F3AC2-51E0-4577-997B-D173BD22696C}"/>
              </a:ext>
            </a:extLst>
          </p:cNvPr>
          <p:cNvSpPr>
            <a:spLocks noGrp="1"/>
          </p:cNvSpPr>
          <p:nvPr>
            <p:ph type="title"/>
          </p:nvPr>
        </p:nvSpPr>
        <p:spPr>
          <a:xfrm>
            <a:off x="694267" y="482599"/>
            <a:ext cx="10430933" cy="803461"/>
          </a:xfrm>
        </p:spPr>
        <p:txBody>
          <a:bodyPr>
            <a:normAutofit fontScale="90000"/>
          </a:bodyPr>
          <a:lstStyle/>
          <a:p>
            <a:r>
              <a:rPr lang="fr-FR" dirty="0">
                <a:latin typeface="Bradley Hand ITC" panose="03070402050302030203" pitchFamily="66" charset="0"/>
              </a:rPr>
              <a:t>Nos sorties cinéma : deux films sur le sport</a:t>
            </a:r>
          </a:p>
        </p:txBody>
      </p:sp>
      <p:sp>
        <p:nvSpPr>
          <p:cNvPr id="3" name="Espace réservé du texte 2">
            <a:extLst>
              <a:ext uri="{FF2B5EF4-FFF2-40B4-BE49-F238E27FC236}">
                <a16:creationId xmlns:a16="http://schemas.microsoft.com/office/drawing/2014/main" id="{AB8DCB91-28CD-4B8F-9314-9E0A3C59BC30}"/>
              </a:ext>
            </a:extLst>
          </p:cNvPr>
          <p:cNvSpPr>
            <a:spLocks noGrp="1"/>
          </p:cNvSpPr>
          <p:nvPr>
            <p:ph idx="1"/>
          </p:nvPr>
        </p:nvSpPr>
        <p:spPr>
          <a:xfrm>
            <a:off x="787399" y="1180252"/>
            <a:ext cx="10913533" cy="4991947"/>
          </a:xfrm>
        </p:spPr>
        <p:txBody>
          <a:bodyPr>
            <a:normAutofit/>
          </a:bodyPr>
          <a:lstStyle/>
          <a:p>
            <a:pPr marL="0" indent="0">
              <a:buNone/>
            </a:pPr>
            <a:r>
              <a:rPr lang="fr-FR" dirty="0"/>
              <a:t>Nous sommes allés voir un film sur </a:t>
            </a:r>
            <a:r>
              <a:rPr lang="fr-FR" dirty="0" err="1"/>
              <a:t>Bondian</a:t>
            </a:r>
            <a:r>
              <a:rPr lang="fr-FR" dirty="0"/>
              <a:t> qui rêve de devenir footballeur puis nous avons vu un film documentaire sur la danse classique et ses exigences.</a:t>
            </a:r>
          </a:p>
        </p:txBody>
      </p:sp>
      <p:pic>
        <p:nvPicPr>
          <p:cNvPr id="10" name="Image 9">
            <a:extLst>
              <a:ext uri="{FF2B5EF4-FFF2-40B4-BE49-F238E27FC236}">
                <a16:creationId xmlns:a16="http://schemas.microsoft.com/office/drawing/2014/main" id="{B7249F12-6A61-4124-91FD-4FFD7AB7775A}"/>
              </a:ext>
            </a:extLst>
          </p:cNvPr>
          <p:cNvPicPr>
            <a:picLocks noChangeAspect="1"/>
          </p:cNvPicPr>
          <p:nvPr/>
        </p:nvPicPr>
        <p:blipFill>
          <a:blip r:embed="rId2"/>
          <a:stretch>
            <a:fillRect/>
          </a:stretch>
        </p:blipFill>
        <p:spPr>
          <a:xfrm>
            <a:off x="618066" y="1888066"/>
            <a:ext cx="2646174" cy="3406245"/>
          </a:xfrm>
          <a:prstGeom prst="rect">
            <a:avLst/>
          </a:prstGeom>
        </p:spPr>
      </p:pic>
      <p:pic>
        <p:nvPicPr>
          <p:cNvPr id="11" name="Image 10">
            <a:extLst>
              <a:ext uri="{FF2B5EF4-FFF2-40B4-BE49-F238E27FC236}">
                <a16:creationId xmlns:a16="http://schemas.microsoft.com/office/drawing/2014/main" id="{4B778101-9800-4314-9655-5B896ECAFB75}"/>
              </a:ext>
            </a:extLst>
          </p:cNvPr>
          <p:cNvPicPr>
            <a:picLocks noChangeAspect="1"/>
          </p:cNvPicPr>
          <p:nvPr/>
        </p:nvPicPr>
        <p:blipFill>
          <a:blip r:embed="rId3"/>
          <a:stretch>
            <a:fillRect/>
          </a:stretch>
        </p:blipFill>
        <p:spPr>
          <a:xfrm>
            <a:off x="3530600" y="2161440"/>
            <a:ext cx="3573462" cy="4238292"/>
          </a:xfrm>
          <a:prstGeom prst="rect">
            <a:avLst/>
          </a:prstGeom>
        </p:spPr>
      </p:pic>
      <p:pic>
        <p:nvPicPr>
          <p:cNvPr id="13" name="Image 12">
            <a:extLst>
              <a:ext uri="{FF2B5EF4-FFF2-40B4-BE49-F238E27FC236}">
                <a16:creationId xmlns:a16="http://schemas.microsoft.com/office/drawing/2014/main" id="{B93EEE34-5559-4FD6-AB83-6F8EA9FE2368}"/>
              </a:ext>
            </a:extLst>
          </p:cNvPr>
          <p:cNvPicPr>
            <a:picLocks noChangeAspect="1"/>
          </p:cNvPicPr>
          <p:nvPr/>
        </p:nvPicPr>
        <p:blipFill>
          <a:blip r:embed="rId4"/>
          <a:stretch>
            <a:fillRect/>
          </a:stretch>
        </p:blipFill>
        <p:spPr>
          <a:xfrm>
            <a:off x="7595188" y="1888066"/>
            <a:ext cx="3885611" cy="4368686"/>
          </a:xfrm>
          <a:prstGeom prst="rect">
            <a:avLst/>
          </a:prstGeom>
        </p:spPr>
      </p:pic>
    </p:spTree>
    <p:extLst>
      <p:ext uri="{BB962C8B-B14F-4D97-AF65-F5344CB8AC3E}">
        <p14:creationId xmlns:p14="http://schemas.microsoft.com/office/powerpoint/2010/main" val="328063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E6A1460-0639-47FE-B085-7BB911C018B4}"/>
              </a:ext>
            </a:extLst>
          </p:cNvPr>
          <p:cNvPicPr>
            <a:picLocks noChangeAspect="1"/>
          </p:cNvPicPr>
          <p:nvPr/>
        </p:nvPicPr>
        <p:blipFill>
          <a:blip r:embed="rId2"/>
          <a:stretch>
            <a:fillRect/>
          </a:stretch>
        </p:blipFill>
        <p:spPr>
          <a:xfrm>
            <a:off x="459317" y="474132"/>
            <a:ext cx="3493029" cy="3992033"/>
          </a:xfrm>
          <a:prstGeom prst="rect">
            <a:avLst/>
          </a:prstGeom>
        </p:spPr>
      </p:pic>
      <p:pic>
        <p:nvPicPr>
          <p:cNvPr id="3" name="Image 2">
            <a:extLst>
              <a:ext uri="{FF2B5EF4-FFF2-40B4-BE49-F238E27FC236}">
                <a16:creationId xmlns:a16="http://schemas.microsoft.com/office/drawing/2014/main" id="{915A3459-E84E-43ED-B2D5-8DBBD05D9B11}"/>
              </a:ext>
            </a:extLst>
          </p:cNvPr>
          <p:cNvPicPr>
            <a:picLocks noChangeAspect="1"/>
          </p:cNvPicPr>
          <p:nvPr/>
        </p:nvPicPr>
        <p:blipFill>
          <a:blip r:embed="rId3"/>
          <a:stretch>
            <a:fillRect/>
          </a:stretch>
        </p:blipFill>
        <p:spPr>
          <a:xfrm>
            <a:off x="4098108" y="1791757"/>
            <a:ext cx="3198875" cy="4177242"/>
          </a:xfrm>
          <a:prstGeom prst="rect">
            <a:avLst/>
          </a:prstGeom>
        </p:spPr>
      </p:pic>
      <p:pic>
        <p:nvPicPr>
          <p:cNvPr id="4" name="Image 3">
            <a:extLst>
              <a:ext uri="{FF2B5EF4-FFF2-40B4-BE49-F238E27FC236}">
                <a16:creationId xmlns:a16="http://schemas.microsoft.com/office/drawing/2014/main" id="{82AA2EC6-01D8-4E63-A1C5-7CACD44E29A9}"/>
              </a:ext>
            </a:extLst>
          </p:cNvPr>
          <p:cNvPicPr>
            <a:picLocks noChangeAspect="1"/>
          </p:cNvPicPr>
          <p:nvPr/>
        </p:nvPicPr>
        <p:blipFill>
          <a:blip r:embed="rId4"/>
          <a:stretch>
            <a:fillRect/>
          </a:stretch>
        </p:blipFill>
        <p:spPr>
          <a:xfrm>
            <a:off x="7426221" y="694266"/>
            <a:ext cx="4306462" cy="4055534"/>
          </a:xfrm>
          <a:prstGeom prst="rect">
            <a:avLst/>
          </a:prstGeom>
        </p:spPr>
      </p:pic>
    </p:spTree>
    <p:extLst>
      <p:ext uri="{BB962C8B-B14F-4D97-AF65-F5344CB8AC3E}">
        <p14:creationId xmlns:p14="http://schemas.microsoft.com/office/powerpoint/2010/main" val="1880071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5EFB5F4-32DD-48AE-BE3E-2B63F714202D}"/>
              </a:ext>
            </a:extLst>
          </p:cNvPr>
          <p:cNvPicPr>
            <a:picLocks noChangeAspect="1"/>
          </p:cNvPicPr>
          <p:nvPr/>
        </p:nvPicPr>
        <p:blipFill>
          <a:blip r:embed="rId2"/>
          <a:stretch>
            <a:fillRect/>
          </a:stretch>
        </p:blipFill>
        <p:spPr>
          <a:xfrm>
            <a:off x="419101" y="567267"/>
            <a:ext cx="3605387" cy="3862915"/>
          </a:xfrm>
          <a:prstGeom prst="rect">
            <a:avLst/>
          </a:prstGeom>
        </p:spPr>
      </p:pic>
      <p:pic>
        <p:nvPicPr>
          <p:cNvPr id="3" name="Image 2">
            <a:extLst>
              <a:ext uri="{FF2B5EF4-FFF2-40B4-BE49-F238E27FC236}">
                <a16:creationId xmlns:a16="http://schemas.microsoft.com/office/drawing/2014/main" id="{4DB55F7B-34E7-4A56-8C05-FC12445CAE3D}"/>
              </a:ext>
            </a:extLst>
          </p:cNvPr>
          <p:cNvPicPr>
            <a:picLocks noChangeAspect="1"/>
          </p:cNvPicPr>
          <p:nvPr/>
        </p:nvPicPr>
        <p:blipFill>
          <a:blip r:embed="rId3"/>
          <a:stretch>
            <a:fillRect/>
          </a:stretch>
        </p:blipFill>
        <p:spPr>
          <a:xfrm>
            <a:off x="4171276" y="1524001"/>
            <a:ext cx="3268556" cy="4580464"/>
          </a:xfrm>
          <a:prstGeom prst="rect">
            <a:avLst/>
          </a:prstGeom>
        </p:spPr>
      </p:pic>
      <p:pic>
        <p:nvPicPr>
          <p:cNvPr id="4" name="Image 3">
            <a:extLst>
              <a:ext uri="{FF2B5EF4-FFF2-40B4-BE49-F238E27FC236}">
                <a16:creationId xmlns:a16="http://schemas.microsoft.com/office/drawing/2014/main" id="{E8D7C646-09CE-4A3B-86F5-1BE03B022617}"/>
              </a:ext>
            </a:extLst>
          </p:cNvPr>
          <p:cNvPicPr>
            <a:picLocks noChangeAspect="1"/>
          </p:cNvPicPr>
          <p:nvPr/>
        </p:nvPicPr>
        <p:blipFill>
          <a:blip r:embed="rId4"/>
          <a:stretch>
            <a:fillRect/>
          </a:stretch>
        </p:blipFill>
        <p:spPr>
          <a:xfrm>
            <a:off x="7656146" y="883271"/>
            <a:ext cx="3892387" cy="4586196"/>
          </a:xfrm>
          <a:prstGeom prst="rect">
            <a:avLst/>
          </a:prstGeom>
        </p:spPr>
      </p:pic>
    </p:spTree>
    <p:extLst>
      <p:ext uri="{BB962C8B-B14F-4D97-AF65-F5344CB8AC3E}">
        <p14:creationId xmlns:p14="http://schemas.microsoft.com/office/powerpoint/2010/main" val="107569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4B65837-D310-4E1C-A000-8B453F36D773}"/>
              </a:ext>
            </a:extLst>
          </p:cNvPr>
          <p:cNvPicPr>
            <a:picLocks noChangeAspect="1"/>
          </p:cNvPicPr>
          <p:nvPr/>
        </p:nvPicPr>
        <p:blipFill>
          <a:blip r:embed="rId2"/>
          <a:stretch>
            <a:fillRect/>
          </a:stretch>
        </p:blipFill>
        <p:spPr>
          <a:xfrm>
            <a:off x="731864" y="499533"/>
            <a:ext cx="4195736" cy="5149017"/>
          </a:xfrm>
          <a:prstGeom prst="rect">
            <a:avLst/>
          </a:prstGeom>
        </p:spPr>
      </p:pic>
      <p:pic>
        <p:nvPicPr>
          <p:cNvPr id="3" name="Image 2">
            <a:extLst>
              <a:ext uri="{FF2B5EF4-FFF2-40B4-BE49-F238E27FC236}">
                <a16:creationId xmlns:a16="http://schemas.microsoft.com/office/drawing/2014/main" id="{9B474C3A-A4AD-422C-AF00-450413E6A732}"/>
              </a:ext>
            </a:extLst>
          </p:cNvPr>
          <p:cNvPicPr>
            <a:picLocks noChangeAspect="1"/>
          </p:cNvPicPr>
          <p:nvPr/>
        </p:nvPicPr>
        <p:blipFill>
          <a:blip r:embed="rId3"/>
          <a:stretch>
            <a:fillRect/>
          </a:stretch>
        </p:blipFill>
        <p:spPr>
          <a:xfrm>
            <a:off x="5636901" y="753533"/>
            <a:ext cx="4915018" cy="5207000"/>
          </a:xfrm>
          <a:prstGeom prst="rect">
            <a:avLst/>
          </a:prstGeom>
        </p:spPr>
      </p:pic>
    </p:spTree>
    <p:extLst>
      <p:ext uri="{BB962C8B-B14F-4D97-AF65-F5344CB8AC3E}">
        <p14:creationId xmlns:p14="http://schemas.microsoft.com/office/powerpoint/2010/main" val="3248467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D623751-60DB-4846-8E98-261241FE0864}"/>
              </a:ext>
            </a:extLst>
          </p:cNvPr>
          <p:cNvPicPr>
            <a:picLocks noChangeAspect="1"/>
          </p:cNvPicPr>
          <p:nvPr/>
        </p:nvPicPr>
        <p:blipFill>
          <a:blip r:embed="rId2"/>
          <a:stretch>
            <a:fillRect/>
          </a:stretch>
        </p:blipFill>
        <p:spPr>
          <a:xfrm>
            <a:off x="773037" y="558799"/>
            <a:ext cx="4656742" cy="4497917"/>
          </a:xfrm>
          <a:prstGeom prst="rect">
            <a:avLst/>
          </a:prstGeom>
        </p:spPr>
      </p:pic>
      <p:pic>
        <p:nvPicPr>
          <p:cNvPr id="4" name="Image 3">
            <a:extLst>
              <a:ext uri="{FF2B5EF4-FFF2-40B4-BE49-F238E27FC236}">
                <a16:creationId xmlns:a16="http://schemas.microsoft.com/office/drawing/2014/main" id="{D244B07C-67AC-44F1-9013-F6667749D562}"/>
              </a:ext>
            </a:extLst>
          </p:cNvPr>
          <p:cNvPicPr>
            <a:picLocks noChangeAspect="1"/>
          </p:cNvPicPr>
          <p:nvPr/>
        </p:nvPicPr>
        <p:blipFill>
          <a:blip r:embed="rId3"/>
          <a:stretch>
            <a:fillRect/>
          </a:stretch>
        </p:blipFill>
        <p:spPr>
          <a:xfrm>
            <a:off x="5869749" y="880532"/>
            <a:ext cx="5314717" cy="5387323"/>
          </a:xfrm>
          <a:prstGeom prst="rect">
            <a:avLst/>
          </a:prstGeom>
        </p:spPr>
      </p:pic>
    </p:spTree>
    <p:extLst>
      <p:ext uri="{BB962C8B-B14F-4D97-AF65-F5344CB8AC3E}">
        <p14:creationId xmlns:p14="http://schemas.microsoft.com/office/powerpoint/2010/main" val="3189516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C918027-61E9-44AA-A16F-702249F69019}"/>
              </a:ext>
            </a:extLst>
          </p:cNvPr>
          <p:cNvPicPr>
            <a:picLocks noChangeAspect="1"/>
          </p:cNvPicPr>
          <p:nvPr/>
        </p:nvPicPr>
        <p:blipFill>
          <a:blip r:embed="rId2"/>
          <a:stretch>
            <a:fillRect/>
          </a:stretch>
        </p:blipFill>
        <p:spPr>
          <a:xfrm>
            <a:off x="532170" y="440266"/>
            <a:ext cx="3993464" cy="4157131"/>
          </a:xfrm>
          <a:prstGeom prst="rect">
            <a:avLst/>
          </a:prstGeom>
        </p:spPr>
      </p:pic>
      <p:pic>
        <p:nvPicPr>
          <p:cNvPr id="3" name="Image 2">
            <a:extLst>
              <a:ext uri="{FF2B5EF4-FFF2-40B4-BE49-F238E27FC236}">
                <a16:creationId xmlns:a16="http://schemas.microsoft.com/office/drawing/2014/main" id="{9137F69F-44ED-4995-BF22-82BBBCD94704}"/>
              </a:ext>
            </a:extLst>
          </p:cNvPr>
          <p:cNvPicPr>
            <a:picLocks noChangeAspect="1"/>
          </p:cNvPicPr>
          <p:nvPr/>
        </p:nvPicPr>
        <p:blipFill>
          <a:blip r:embed="rId3"/>
          <a:stretch>
            <a:fillRect/>
          </a:stretch>
        </p:blipFill>
        <p:spPr>
          <a:xfrm>
            <a:off x="4746027" y="719667"/>
            <a:ext cx="2385251" cy="5418666"/>
          </a:xfrm>
          <a:prstGeom prst="rect">
            <a:avLst/>
          </a:prstGeom>
        </p:spPr>
      </p:pic>
      <p:pic>
        <p:nvPicPr>
          <p:cNvPr id="4" name="Image 3">
            <a:extLst>
              <a:ext uri="{FF2B5EF4-FFF2-40B4-BE49-F238E27FC236}">
                <a16:creationId xmlns:a16="http://schemas.microsoft.com/office/drawing/2014/main" id="{C1B7FB1F-D0D9-46A9-AAF5-8A55244DE125}"/>
              </a:ext>
            </a:extLst>
          </p:cNvPr>
          <p:cNvPicPr>
            <a:picLocks noChangeAspect="1"/>
          </p:cNvPicPr>
          <p:nvPr/>
        </p:nvPicPr>
        <p:blipFill>
          <a:blip r:embed="rId4"/>
          <a:stretch>
            <a:fillRect/>
          </a:stretch>
        </p:blipFill>
        <p:spPr>
          <a:xfrm>
            <a:off x="7445974" y="1811866"/>
            <a:ext cx="4146122" cy="4470400"/>
          </a:xfrm>
          <a:prstGeom prst="rect">
            <a:avLst/>
          </a:prstGeom>
        </p:spPr>
      </p:pic>
    </p:spTree>
    <p:extLst>
      <p:ext uri="{BB962C8B-B14F-4D97-AF65-F5344CB8AC3E}">
        <p14:creationId xmlns:p14="http://schemas.microsoft.com/office/powerpoint/2010/main" val="4238811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9A26F0E-5AAD-4253-931D-026A83BC4F2F}"/>
              </a:ext>
            </a:extLst>
          </p:cNvPr>
          <p:cNvPicPr>
            <a:picLocks noChangeAspect="1"/>
          </p:cNvPicPr>
          <p:nvPr/>
        </p:nvPicPr>
        <p:blipFill>
          <a:blip r:embed="rId2"/>
          <a:stretch>
            <a:fillRect/>
          </a:stretch>
        </p:blipFill>
        <p:spPr>
          <a:xfrm>
            <a:off x="538079" y="508000"/>
            <a:ext cx="2342885" cy="3852333"/>
          </a:xfrm>
          <a:prstGeom prst="rect">
            <a:avLst/>
          </a:prstGeom>
        </p:spPr>
      </p:pic>
      <p:pic>
        <p:nvPicPr>
          <p:cNvPr id="3" name="Image 2">
            <a:extLst>
              <a:ext uri="{FF2B5EF4-FFF2-40B4-BE49-F238E27FC236}">
                <a16:creationId xmlns:a16="http://schemas.microsoft.com/office/drawing/2014/main" id="{372C5F1F-1CD1-4845-B033-33F82C8C369E}"/>
              </a:ext>
            </a:extLst>
          </p:cNvPr>
          <p:cNvPicPr>
            <a:picLocks noChangeAspect="1"/>
          </p:cNvPicPr>
          <p:nvPr/>
        </p:nvPicPr>
        <p:blipFill>
          <a:blip r:embed="rId3"/>
          <a:stretch>
            <a:fillRect/>
          </a:stretch>
        </p:blipFill>
        <p:spPr>
          <a:xfrm>
            <a:off x="3048507" y="2209801"/>
            <a:ext cx="4218935" cy="4107392"/>
          </a:xfrm>
          <a:prstGeom prst="rect">
            <a:avLst/>
          </a:prstGeom>
        </p:spPr>
      </p:pic>
      <p:pic>
        <p:nvPicPr>
          <p:cNvPr id="4" name="Image 3">
            <a:extLst>
              <a:ext uri="{FF2B5EF4-FFF2-40B4-BE49-F238E27FC236}">
                <a16:creationId xmlns:a16="http://schemas.microsoft.com/office/drawing/2014/main" id="{5757A985-E4FA-4CA2-825E-73A8AE78C06C}"/>
              </a:ext>
            </a:extLst>
          </p:cNvPr>
          <p:cNvPicPr>
            <a:picLocks noChangeAspect="1"/>
          </p:cNvPicPr>
          <p:nvPr/>
        </p:nvPicPr>
        <p:blipFill>
          <a:blip r:embed="rId4"/>
          <a:stretch>
            <a:fillRect/>
          </a:stretch>
        </p:blipFill>
        <p:spPr>
          <a:xfrm>
            <a:off x="7434986" y="609600"/>
            <a:ext cx="4218935" cy="4155493"/>
          </a:xfrm>
          <a:prstGeom prst="rect">
            <a:avLst/>
          </a:prstGeom>
        </p:spPr>
      </p:pic>
    </p:spTree>
    <p:extLst>
      <p:ext uri="{BB962C8B-B14F-4D97-AF65-F5344CB8AC3E}">
        <p14:creationId xmlns:p14="http://schemas.microsoft.com/office/powerpoint/2010/main" val="3016209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1DBD98-65EC-412F-8FDB-D766597DDE6C}"/>
              </a:ext>
            </a:extLst>
          </p:cNvPr>
          <p:cNvSpPr/>
          <p:nvPr/>
        </p:nvSpPr>
        <p:spPr>
          <a:xfrm>
            <a:off x="7901566" y="739258"/>
            <a:ext cx="2647901" cy="1384995"/>
          </a:xfrm>
          <a:prstGeom prst="rect">
            <a:avLst/>
          </a:prstGeom>
        </p:spPr>
        <p:txBody>
          <a:bodyPr wrap="square">
            <a:spAutoFit/>
          </a:bodyPr>
          <a:lstStyle/>
          <a:p>
            <a:r>
              <a:rPr lang="fr-FR" sz="2800" dirty="0">
                <a:latin typeface="Cursive standard" pitchFamily="2" charset="0"/>
              </a:rPr>
              <a:t>Notre travail avec la papa de Paul</a:t>
            </a:r>
          </a:p>
        </p:txBody>
      </p:sp>
      <p:pic>
        <p:nvPicPr>
          <p:cNvPr id="3" name="Image 2">
            <a:extLst>
              <a:ext uri="{FF2B5EF4-FFF2-40B4-BE49-F238E27FC236}">
                <a16:creationId xmlns:a16="http://schemas.microsoft.com/office/drawing/2014/main" id="{83EC35C4-3298-4694-96C9-AF5653A32C78}"/>
              </a:ext>
            </a:extLst>
          </p:cNvPr>
          <p:cNvPicPr>
            <a:picLocks noChangeAspect="1"/>
          </p:cNvPicPr>
          <p:nvPr/>
        </p:nvPicPr>
        <p:blipFill>
          <a:blip r:embed="rId2"/>
          <a:stretch>
            <a:fillRect/>
          </a:stretch>
        </p:blipFill>
        <p:spPr>
          <a:xfrm>
            <a:off x="484766" y="1206731"/>
            <a:ext cx="3861957" cy="4598424"/>
          </a:xfrm>
          <a:prstGeom prst="rect">
            <a:avLst/>
          </a:prstGeom>
        </p:spPr>
      </p:pic>
      <p:pic>
        <p:nvPicPr>
          <p:cNvPr id="4" name="Image 3">
            <a:extLst>
              <a:ext uri="{FF2B5EF4-FFF2-40B4-BE49-F238E27FC236}">
                <a16:creationId xmlns:a16="http://schemas.microsoft.com/office/drawing/2014/main" id="{61EC14CF-4A8A-43A5-84CE-9D7B74F2474E}"/>
              </a:ext>
            </a:extLst>
          </p:cNvPr>
          <p:cNvPicPr>
            <a:picLocks noChangeAspect="1"/>
          </p:cNvPicPr>
          <p:nvPr/>
        </p:nvPicPr>
        <p:blipFill>
          <a:blip r:embed="rId3"/>
          <a:stretch>
            <a:fillRect/>
          </a:stretch>
        </p:blipFill>
        <p:spPr>
          <a:xfrm>
            <a:off x="4438639" y="509600"/>
            <a:ext cx="2874470" cy="3994668"/>
          </a:xfrm>
          <a:prstGeom prst="rect">
            <a:avLst/>
          </a:prstGeom>
        </p:spPr>
      </p:pic>
      <p:pic>
        <p:nvPicPr>
          <p:cNvPr id="5" name="Image 4">
            <a:extLst>
              <a:ext uri="{FF2B5EF4-FFF2-40B4-BE49-F238E27FC236}">
                <a16:creationId xmlns:a16="http://schemas.microsoft.com/office/drawing/2014/main" id="{01B9730D-7EB1-4013-B506-CF3D14BD9AE5}"/>
              </a:ext>
            </a:extLst>
          </p:cNvPr>
          <p:cNvPicPr>
            <a:picLocks noChangeAspect="1"/>
          </p:cNvPicPr>
          <p:nvPr/>
        </p:nvPicPr>
        <p:blipFill>
          <a:blip r:embed="rId4"/>
          <a:stretch>
            <a:fillRect/>
          </a:stretch>
        </p:blipFill>
        <p:spPr>
          <a:xfrm>
            <a:off x="7405025" y="2511400"/>
            <a:ext cx="4302209" cy="3575075"/>
          </a:xfrm>
          <a:prstGeom prst="rect">
            <a:avLst/>
          </a:prstGeom>
        </p:spPr>
      </p:pic>
    </p:spTree>
    <p:extLst>
      <p:ext uri="{BB962C8B-B14F-4D97-AF65-F5344CB8AC3E}">
        <p14:creationId xmlns:p14="http://schemas.microsoft.com/office/powerpoint/2010/main" val="1178654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9048314-442C-424D-8C0D-D2369CA665CE}"/>
              </a:ext>
            </a:extLst>
          </p:cNvPr>
          <p:cNvPicPr>
            <a:picLocks noChangeAspect="1"/>
          </p:cNvPicPr>
          <p:nvPr/>
        </p:nvPicPr>
        <p:blipFill>
          <a:blip r:embed="rId2"/>
          <a:stretch>
            <a:fillRect/>
          </a:stretch>
        </p:blipFill>
        <p:spPr>
          <a:xfrm>
            <a:off x="739500" y="1794933"/>
            <a:ext cx="5344314" cy="4556654"/>
          </a:xfrm>
          <a:prstGeom prst="rect">
            <a:avLst/>
          </a:prstGeom>
        </p:spPr>
      </p:pic>
      <p:sp>
        <p:nvSpPr>
          <p:cNvPr id="3" name="Rectangle 2">
            <a:extLst>
              <a:ext uri="{FF2B5EF4-FFF2-40B4-BE49-F238E27FC236}">
                <a16:creationId xmlns:a16="http://schemas.microsoft.com/office/drawing/2014/main" id="{10D47A69-E7D3-41F9-B7FA-D6F8DFC6FB0B}"/>
              </a:ext>
            </a:extLst>
          </p:cNvPr>
          <p:cNvSpPr/>
          <p:nvPr/>
        </p:nvSpPr>
        <p:spPr>
          <a:xfrm>
            <a:off x="958899" y="506413"/>
            <a:ext cx="4095701" cy="1384995"/>
          </a:xfrm>
          <a:prstGeom prst="rect">
            <a:avLst/>
          </a:prstGeom>
        </p:spPr>
        <p:txBody>
          <a:bodyPr wrap="square">
            <a:spAutoFit/>
          </a:bodyPr>
          <a:lstStyle/>
          <a:p>
            <a:r>
              <a:rPr lang="fr-FR" sz="2800" dirty="0">
                <a:latin typeface="Cursive standard" pitchFamily="2" charset="0"/>
              </a:rPr>
              <a:t>La maman de Corentin est venue nous présenter son métier. </a:t>
            </a:r>
          </a:p>
        </p:txBody>
      </p:sp>
      <p:sp>
        <p:nvSpPr>
          <p:cNvPr id="4" name="ZoneTexte 3">
            <a:extLst>
              <a:ext uri="{FF2B5EF4-FFF2-40B4-BE49-F238E27FC236}">
                <a16:creationId xmlns:a16="http://schemas.microsoft.com/office/drawing/2014/main" id="{67B4CC0B-7A3F-48DF-A43E-3C49CEC65DC5}"/>
              </a:ext>
            </a:extLst>
          </p:cNvPr>
          <p:cNvSpPr txBox="1"/>
          <p:nvPr/>
        </p:nvSpPr>
        <p:spPr>
          <a:xfrm>
            <a:off x="6553199" y="1109133"/>
            <a:ext cx="4444999" cy="3139321"/>
          </a:xfrm>
          <a:prstGeom prst="rect">
            <a:avLst/>
          </a:prstGeom>
          <a:noFill/>
        </p:spPr>
        <p:txBody>
          <a:bodyPr wrap="square" rtlCol="0">
            <a:spAutoFit/>
          </a:bodyPr>
          <a:lstStyle/>
          <a:p>
            <a:r>
              <a:rPr lang="fr-FR" dirty="0">
                <a:latin typeface="Cursive standard" pitchFamily="2" charset="0"/>
              </a:rPr>
              <a:t>Après sa venue, nous avons poursuivi notre travail sur l’impact de l’homme sur son environnement pour voir comment l’homme peut réduire les cinq grandes pollutions qui créent des </a:t>
            </a:r>
            <a:r>
              <a:rPr lang="fr-FR" dirty="0" err="1">
                <a:latin typeface="Cursive standard" pitchFamily="2" charset="0"/>
              </a:rPr>
              <a:t>micro-polluants</a:t>
            </a:r>
            <a:r>
              <a:rPr lang="fr-FR" dirty="0">
                <a:latin typeface="Cursive standard" pitchFamily="2" charset="0"/>
              </a:rPr>
              <a:t> dans l’eau :</a:t>
            </a:r>
          </a:p>
          <a:p>
            <a:pPr marL="285750" indent="-285750">
              <a:buFontTx/>
              <a:buChar char="-"/>
            </a:pPr>
            <a:r>
              <a:rPr lang="fr-FR" dirty="0">
                <a:latin typeface="Cursive standard" pitchFamily="2" charset="0"/>
              </a:rPr>
              <a:t>Les usines</a:t>
            </a:r>
          </a:p>
          <a:p>
            <a:pPr marL="285750" indent="-285750">
              <a:buFontTx/>
              <a:buChar char="-"/>
            </a:pPr>
            <a:r>
              <a:rPr lang="fr-FR" dirty="0">
                <a:latin typeface="Cursive standard" pitchFamily="2" charset="0"/>
              </a:rPr>
              <a:t>L’agriculture</a:t>
            </a:r>
          </a:p>
          <a:p>
            <a:pPr marL="285750" indent="-285750">
              <a:buFontTx/>
              <a:buChar char="-"/>
            </a:pPr>
            <a:r>
              <a:rPr lang="fr-FR" dirty="0">
                <a:latin typeface="Cursive standard" pitchFamily="2" charset="0"/>
              </a:rPr>
              <a:t>Les transports</a:t>
            </a:r>
          </a:p>
          <a:p>
            <a:pPr marL="285750" indent="-285750">
              <a:buFontTx/>
              <a:buChar char="-"/>
            </a:pPr>
            <a:r>
              <a:rPr lang="fr-FR" dirty="0">
                <a:latin typeface="Cursive standard" pitchFamily="2" charset="0"/>
              </a:rPr>
              <a:t>Les médicaments</a:t>
            </a:r>
          </a:p>
          <a:p>
            <a:pPr marL="285750" indent="-285750">
              <a:buFontTx/>
              <a:buChar char="-"/>
            </a:pPr>
            <a:r>
              <a:rPr lang="fr-FR" dirty="0">
                <a:latin typeface="Cursive standard" pitchFamily="2" charset="0"/>
              </a:rPr>
              <a:t>Les usages ménagers</a:t>
            </a:r>
          </a:p>
          <a:p>
            <a:pPr marL="285750" indent="-285750">
              <a:buFontTx/>
              <a:buChar char="-"/>
            </a:pPr>
            <a:endParaRPr lang="fr-FR" dirty="0">
              <a:latin typeface="Cursive standard" pitchFamily="2" charset="0"/>
            </a:endParaRPr>
          </a:p>
        </p:txBody>
      </p:sp>
    </p:spTree>
    <p:extLst>
      <p:ext uri="{BB962C8B-B14F-4D97-AF65-F5344CB8AC3E}">
        <p14:creationId xmlns:p14="http://schemas.microsoft.com/office/powerpoint/2010/main" val="3996117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EB76925-3F68-4941-8AE3-4BBE72FC34B9}"/>
              </a:ext>
            </a:extLst>
          </p:cNvPr>
          <p:cNvSpPr>
            <a:spLocks noGrp="1"/>
          </p:cNvSpPr>
          <p:nvPr>
            <p:ph idx="1"/>
          </p:nvPr>
        </p:nvSpPr>
        <p:spPr>
          <a:xfrm>
            <a:off x="694266" y="553720"/>
            <a:ext cx="10558779" cy="5770880"/>
          </a:xfrm>
        </p:spPr>
        <p:txBody>
          <a:bodyPr/>
          <a:lstStyle/>
          <a:p>
            <a:pPr marL="0" indent="0" algn="ctr">
              <a:buNone/>
            </a:pPr>
            <a:r>
              <a:rPr lang="fr-FR" sz="2800" dirty="0">
                <a:latin typeface="Cursive standard" pitchFamily="2" charset="0"/>
              </a:rPr>
              <a:t>Voici ce que les CE2 ont trouvé pour qu’il y ait moins de </a:t>
            </a:r>
            <a:r>
              <a:rPr lang="fr-FR" sz="2800" dirty="0" err="1">
                <a:latin typeface="Cursive standard" pitchFamily="2" charset="0"/>
              </a:rPr>
              <a:t>micro-polluants</a:t>
            </a:r>
            <a:r>
              <a:rPr lang="fr-FR" sz="2800" dirty="0">
                <a:latin typeface="Cursive standard" pitchFamily="2" charset="0"/>
              </a:rPr>
              <a:t> dans l’eau</a:t>
            </a:r>
          </a:p>
          <a:p>
            <a:pPr marL="0" indent="0">
              <a:buNone/>
            </a:pPr>
            <a:endParaRPr lang="fr-FR" sz="2000" dirty="0">
              <a:latin typeface="Cursive standard" pitchFamily="2" charset="0"/>
            </a:endParaRPr>
          </a:p>
          <a:p>
            <a:pPr marL="0" indent="0">
              <a:buNone/>
            </a:pPr>
            <a:endParaRPr lang="fr-FR" sz="2000" dirty="0">
              <a:latin typeface="Cursive standard" pitchFamily="2" charset="0"/>
            </a:endParaRPr>
          </a:p>
          <a:p>
            <a:pPr marL="0" indent="0">
              <a:buNone/>
            </a:pPr>
            <a:endParaRPr lang="fr-FR" dirty="0"/>
          </a:p>
        </p:txBody>
      </p:sp>
      <p:graphicFrame>
        <p:nvGraphicFramePr>
          <p:cNvPr id="5" name="Tableau 4">
            <a:extLst>
              <a:ext uri="{FF2B5EF4-FFF2-40B4-BE49-F238E27FC236}">
                <a16:creationId xmlns:a16="http://schemas.microsoft.com/office/drawing/2014/main" id="{42FFBBB3-C74A-4B74-848B-034933B96388}"/>
              </a:ext>
            </a:extLst>
          </p:cNvPr>
          <p:cNvGraphicFramePr>
            <a:graphicFrameLocks noGrp="1"/>
          </p:cNvGraphicFramePr>
          <p:nvPr>
            <p:extLst>
              <p:ext uri="{D42A27DB-BD31-4B8C-83A1-F6EECF244321}">
                <p14:modId xmlns:p14="http://schemas.microsoft.com/office/powerpoint/2010/main" val="1522664581"/>
              </p:ext>
            </p:extLst>
          </p:nvPr>
        </p:nvGraphicFramePr>
        <p:xfrm>
          <a:off x="431800" y="1520614"/>
          <a:ext cx="11328400" cy="4783666"/>
        </p:xfrm>
        <a:graphic>
          <a:graphicData uri="http://schemas.openxmlformats.org/drawingml/2006/table">
            <a:tbl>
              <a:tblPr firstRow="1" bandRow="1">
                <a:tableStyleId>{5C22544A-7EE6-4342-B048-85BDC9FD1C3A}</a:tableStyleId>
              </a:tblPr>
              <a:tblGrid>
                <a:gridCol w="2238754">
                  <a:extLst>
                    <a:ext uri="{9D8B030D-6E8A-4147-A177-3AD203B41FA5}">
                      <a16:colId xmlns:a16="http://schemas.microsoft.com/office/drawing/2014/main" val="503893755"/>
                    </a:ext>
                  </a:extLst>
                </a:gridCol>
                <a:gridCol w="2111756">
                  <a:extLst>
                    <a:ext uri="{9D8B030D-6E8A-4147-A177-3AD203B41FA5}">
                      <a16:colId xmlns:a16="http://schemas.microsoft.com/office/drawing/2014/main" val="3214201582"/>
                    </a:ext>
                  </a:extLst>
                </a:gridCol>
                <a:gridCol w="2111756">
                  <a:extLst>
                    <a:ext uri="{9D8B030D-6E8A-4147-A177-3AD203B41FA5}">
                      <a16:colId xmlns:a16="http://schemas.microsoft.com/office/drawing/2014/main" val="77974565"/>
                    </a:ext>
                  </a:extLst>
                </a:gridCol>
                <a:gridCol w="2111756">
                  <a:extLst>
                    <a:ext uri="{9D8B030D-6E8A-4147-A177-3AD203B41FA5}">
                      <a16:colId xmlns:a16="http://schemas.microsoft.com/office/drawing/2014/main" val="378803026"/>
                    </a:ext>
                  </a:extLst>
                </a:gridCol>
                <a:gridCol w="2754378">
                  <a:extLst>
                    <a:ext uri="{9D8B030D-6E8A-4147-A177-3AD203B41FA5}">
                      <a16:colId xmlns:a16="http://schemas.microsoft.com/office/drawing/2014/main" val="2052864631"/>
                    </a:ext>
                  </a:extLst>
                </a:gridCol>
              </a:tblGrid>
              <a:tr h="903922">
                <a:tc>
                  <a:txBody>
                    <a:bodyPr/>
                    <a:lstStyle/>
                    <a:p>
                      <a:r>
                        <a:rPr lang="fr-FR" sz="1400" dirty="0">
                          <a:latin typeface="Cursive standard" pitchFamily="2" charset="0"/>
                        </a:rPr>
                        <a:t>Les pollutions liées aux usines lorsque l’on achète des objets</a:t>
                      </a:r>
                    </a:p>
                  </a:txBody>
                  <a:tcPr anchor="ctr"/>
                </a:tc>
                <a:tc>
                  <a:txBody>
                    <a:bodyPr/>
                    <a:lstStyle/>
                    <a:p>
                      <a:r>
                        <a:rPr lang="fr-FR" sz="1400" dirty="0">
                          <a:latin typeface="Cursive standard" pitchFamily="2" charset="0"/>
                        </a:rPr>
                        <a:t>Les pollutions liées à l’agriculture avec l’utilisation de produits tels que les pesticides</a:t>
                      </a:r>
                    </a:p>
                  </a:txBody>
                  <a:tcPr anchor="ctr"/>
                </a:tc>
                <a:tc>
                  <a:txBody>
                    <a:bodyPr/>
                    <a:lstStyle/>
                    <a:p>
                      <a:r>
                        <a:rPr lang="fr-FR" sz="1400" dirty="0">
                          <a:latin typeface="Cursive standard" pitchFamily="2" charset="0"/>
                        </a:rPr>
                        <a:t>Les pollutions liées aux moyens de transport</a:t>
                      </a:r>
                    </a:p>
                  </a:txBody>
                  <a:tcPr anchor="ctr"/>
                </a:tc>
                <a:tc>
                  <a:txBody>
                    <a:bodyPr/>
                    <a:lstStyle/>
                    <a:p>
                      <a:r>
                        <a:rPr lang="fr-FR" sz="1400" dirty="0">
                          <a:latin typeface="Cursive standard" pitchFamily="2" charset="0"/>
                        </a:rPr>
                        <a:t>Les pollutions liées aux médicaments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latin typeface="Cursive standard" pitchFamily="2" charset="0"/>
                        </a:rPr>
                        <a:t>Les pollutions liées aux usages domestiques comme les lessives, les produits ménagers….</a:t>
                      </a:r>
                    </a:p>
                    <a:p>
                      <a:endParaRPr lang="fr-FR" sz="1400" dirty="0">
                        <a:latin typeface="Cursive standard" pitchFamily="2" charset="0"/>
                      </a:endParaRPr>
                    </a:p>
                  </a:txBody>
                  <a:tcPr anchor="ctr"/>
                </a:tc>
                <a:extLst>
                  <a:ext uri="{0D108BD9-81ED-4DB2-BD59-A6C34878D82A}">
                    <a16:rowId xmlns:a16="http://schemas.microsoft.com/office/drawing/2014/main" val="1493430578"/>
                  </a:ext>
                </a:extLst>
              </a:tr>
              <a:tr h="699811">
                <a:tc>
                  <a:txBody>
                    <a:bodyPr/>
                    <a:lstStyle/>
                    <a:p>
                      <a:r>
                        <a:rPr lang="fr-FR" sz="1400" dirty="0">
                          <a:latin typeface="Cursive standard" pitchFamily="2" charset="0"/>
                        </a:rPr>
                        <a:t>Moins acheter</a:t>
                      </a:r>
                    </a:p>
                  </a:txBody>
                  <a:tcPr/>
                </a:tc>
                <a:tc>
                  <a:txBody>
                    <a:bodyPr/>
                    <a:lstStyle/>
                    <a:p>
                      <a:r>
                        <a:rPr lang="fr-FR" sz="1400" dirty="0">
                          <a:latin typeface="Cursive standard" pitchFamily="2" charset="0"/>
                        </a:rPr>
                        <a:t>Acheter des légumes et fruits avec le moins de produits chimiques (bio)</a:t>
                      </a:r>
                    </a:p>
                  </a:txBody>
                  <a:tcPr/>
                </a:tc>
                <a:tc>
                  <a:txBody>
                    <a:bodyPr/>
                    <a:lstStyle/>
                    <a:p>
                      <a:r>
                        <a:rPr lang="fr-FR" sz="1400" dirty="0">
                          <a:latin typeface="Cursive standard" pitchFamily="2" charset="0"/>
                        </a:rPr>
                        <a:t>Plus marcher</a:t>
                      </a:r>
                    </a:p>
                  </a:txBody>
                  <a:tcPr/>
                </a:tc>
                <a:tc>
                  <a:txBody>
                    <a:bodyPr/>
                    <a:lstStyle/>
                    <a:p>
                      <a:r>
                        <a:rPr lang="fr-FR" sz="1400" dirty="0">
                          <a:latin typeface="Cursive standard" pitchFamily="2" charset="0"/>
                        </a:rPr>
                        <a:t>Ne prendre des médicaments que si nécessaire</a:t>
                      </a:r>
                    </a:p>
                  </a:txBody>
                  <a:tcPr/>
                </a:tc>
                <a:tc>
                  <a:txBody>
                    <a:bodyPr/>
                    <a:lstStyle/>
                    <a:p>
                      <a:r>
                        <a:rPr lang="fr-FR" sz="1400" dirty="0">
                          <a:latin typeface="Cursive standard" pitchFamily="2" charset="0"/>
                        </a:rPr>
                        <a:t>Moins consommer de produits ménagers (pas trop de lessive, ne pas prendre trop de gel douche…)</a:t>
                      </a:r>
                    </a:p>
                  </a:txBody>
                  <a:tcPr/>
                </a:tc>
                <a:extLst>
                  <a:ext uri="{0D108BD9-81ED-4DB2-BD59-A6C34878D82A}">
                    <a16:rowId xmlns:a16="http://schemas.microsoft.com/office/drawing/2014/main" val="1482002349"/>
                  </a:ext>
                </a:extLst>
              </a:tr>
              <a:tr h="903922">
                <a:tc>
                  <a:txBody>
                    <a:bodyPr/>
                    <a:lstStyle/>
                    <a:p>
                      <a:r>
                        <a:rPr lang="fr-FR" sz="1400" dirty="0">
                          <a:latin typeface="Cursive standard" pitchFamily="2" charset="0"/>
                        </a:rPr>
                        <a:t>Donner au lieu de jeter les objets</a:t>
                      </a:r>
                    </a:p>
                  </a:txBody>
                  <a:tcPr/>
                </a:tc>
                <a:tc>
                  <a:txBody>
                    <a:bodyPr/>
                    <a:lstStyle/>
                    <a:p>
                      <a:r>
                        <a:rPr lang="fr-FR" sz="1400" dirty="0">
                          <a:latin typeface="Cursive standard" pitchFamily="2" charset="0"/>
                        </a:rPr>
                        <a:t>Faire un potager sur son balcon ou dans son jardin</a:t>
                      </a:r>
                    </a:p>
                  </a:txBody>
                  <a:tcPr/>
                </a:tc>
                <a:tc>
                  <a:txBody>
                    <a:bodyPr/>
                    <a:lstStyle/>
                    <a:p>
                      <a:r>
                        <a:rPr lang="fr-FR" sz="1400" dirty="0">
                          <a:latin typeface="Cursive standard" pitchFamily="2" charset="0"/>
                        </a:rPr>
                        <a:t>Prendre des transports qui génèrent moins de pollution comme le vélo, les transports en commun…</a:t>
                      </a:r>
                    </a:p>
                  </a:txBody>
                  <a:tcPr/>
                </a:tc>
                <a:tc>
                  <a:txBody>
                    <a:bodyPr/>
                    <a:lstStyle/>
                    <a:p>
                      <a:r>
                        <a:rPr lang="fr-FR" sz="1400" dirty="0">
                          <a:latin typeface="Cursive standard" pitchFamily="2" charset="0"/>
                        </a:rPr>
                        <a:t>Ramener les médicaments non utilisés à la pharmacie</a:t>
                      </a:r>
                    </a:p>
                  </a:txBody>
                  <a:tcPr/>
                </a:tc>
                <a:tc>
                  <a:txBody>
                    <a:bodyPr/>
                    <a:lstStyle/>
                    <a:p>
                      <a:r>
                        <a:rPr lang="fr-FR" sz="1400" dirty="0">
                          <a:latin typeface="Cursive standard" pitchFamily="2" charset="0"/>
                        </a:rPr>
                        <a:t>Faire ses propres produits ménager avec des produits naturels</a:t>
                      </a:r>
                    </a:p>
                  </a:txBody>
                  <a:tcPr/>
                </a:tc>
                <a:extLst>
                  <a:ext uri="{0D108BD9-81ED-4DB2-BD59-A6C34878D82A}">
                    <a16:rowId xmlns:a16="http://schemas.microsoft.com/office/drawing/2014/main" val="3213853079"/>
                  </a:ext>
                </a:extLst>
              </a:tr>
              <a:tr h="903922">
                <a:tc>
                  <a:txBody>
                    <a:bodyPr/>
                    <a:lstStyle/>
                    <a:p>
                      <a:r>
                        <a:rPr lang="fr-FR" sz="1400" dirty="0">
                          <a:latin typeface="Cursive standard" pitchFamily="2" charset="0"/>
                        </a:rPr>
                        <a:t>Acheter d’occasion</a:t>
                      </a:r>
                    </a:p>
                  </a:txBody>
                  <a:tcPr/>
                </a:tc>
                <a:tc>
                  <a:txBody>
                    <a:bodyPr/>
                    <a:lstStyle/>
                    <a:p>
                      <a:r>
                        <a:rPr lang="fr-FR" sz="1400" dirty="0">
                          <a:latin typeface="Cursive standard" pitchFamily="2" charset="0"/>
                        </a:rPr>
                        <a:t>Privilégier des fruits et légumes de saisons et locaux</a:t>
                      </a:r>
                    </a:p>
                  </a:txBody>
                  <a:tcPr/>
                </a:tc>
                <a:tc>
                  <a:txBody>
                    <a:bodyPr/>
                    <a:lstStyle/>
                    <a:p>
                      <a:r>
                        <a:rPr lang="fr-FR" sz="1400" dirty="0">
                          <a:latin typeface="Cursive standard" pitchFamily="2" charset="0"/>
                        </a:rPr>
                        <a:t>Pour les trajets plus longs : penser à faire du covoiturage, prendre le train…</a:t>
                      </a:r>
                    </a:p>
                  </a:txBody>
                  <a:tcPr/>
                </a:tc>
                <a:tc>
                  <a:txBody>
                    <a:bodyPr/>
                    <a:lstStyle/>
                    <a:p>
                      <a:r>
                        <a:rPr lang="fr-FR" sz="1400" dirty="0">
                          <a:latin typeface="Cursive standard" pitchFamily="2" charset="0"/>
                        </a:rPr>
                        <a:t>Avoir une bonne hygiène de vie pour éviter de tomber malade (sommeil, alimentation, sport, écran…)</a:t>
                      </a:r>
                    </a:p>
                  </a:txBody>
                  <a:tcPr/>
                </a:tc>
                <a:tc>
                  <a:txBody>
                    <a:bodyPr/>
                    <a:lstStyle/>
                    <a:p>
                      <a:r>
                        <a:rPr lang="fr-FR" sz="1400" dirty="0">
                          <a:latin typeface="Cursive standard" pitchFamily="2" charset="0"/>
                        </a:rPr>
                        <a:t>Espacer les lavages en machine si les habits ne sont pas sales</a:t>
                      </a:r>
                    </a:p>
                  </a:txBody>
                  <a:tcPr/>
                </a:tc>
                <a:extLst>
                  <a:ext uri="{0D108BD9-81ED-4DB2-BD59-A6C34878D82A}">
                    <a16:rowId xmlns:a16="http://schemas.microsoft.com/office/drawing/2014/main" val="1907975987"/>
                  </a:ext>
                </a:extLst>
              </a:tr>
              <a:tr h="699811">
                <a:tc>
                  <a:txBody>
                    <a:bodyPr/>
                    <a:lstStyle/>
                    <a:p>
                      <a:r>
                        <a:rPr lang="fr-FR" sz="1400" dirty="0">
                          <a:latin typeface="Cursive standard" pitchFamily="2" charset="0"/>
                        </a:rPr>
                        <a:t>Prendre soin de nos affaires pour qu’elles ne s’abîment moins vite</a:t>
                      </a:r>
                    </a:p>
                  </a:txBody>
                  <a:tcPr/>
                </a:tc>
                <a:tc>
                  <a:txBody>
                    <a:bodyPr/>
                    <a:lstStyle/>
                    <a:p>
                      <a:endParaRPr lang="fr-FR" sz="1400">
                        <a:latin typeface="Cursive standard" pitchFamily="2" charset="0"/>
                      </a:endParaRPr>
                    </a:p>
                  </a:txBody>
                  <a:tcPr/>
                </a:tc>
                <a:tc>
                  <a:txBody>
                    <a:bodyPr/>
                    <a:lstStyle/>
                    <a:p>
                      <a:r>
                        <a:rPr lang="fr-FR" sz="1400" dirty="0">
                          <a:latin typeface="Cursive standard" pitchFamily="2" charset="0"/>
                        </a:rPr>
                        <a:t>Faire un grand trajet en voiture plutôt que plusieurs petites courses</a:t>
                      </a:r>
                    </a:p>
                  </a:txBody>
                  <a:tcPr/>
                </a:tc>
                <a:tc>
                  <a:txBody>
                    <a:bodyPr/>
                    <a:lstStyle/>
                    <a:p>
                      <a:endParaRPr lang="fr-FR" sz="1400">
                        <a:latin typeface="Cursive standard" pitchFamily="2" charset="0"/>
                      </a:endParaRPr>
                    </a:p>
                  </a:txBody>
                  <a:tcPr/>
                </a:tc>
                <a:tc>
                  <a:txBody>
                    <a:bodyPr/>
                    <a:lstStyle/>
                    <a:p>
                      <a:endParaRPr lang="fr-FR" sz="1400">
                        <a:latin typeface="Cursive standard" pitchFamily="2" charset="0"/>
                      </a:endParaRPr>
                    </a:p>
                  </a:txBody>
                  <a:tcPr/>
                </a:tc>
                <a:extLst>
                  <a:ext uri="{0D108BD9-81ED-4DB2-BD59-A6C34878D82A}">
                    <a16:rowId xmlns:a16="http://schemas.microsoft.com/office/drawing/2014/main" val="1892378244"/>
                  </a:ext>
                </a:extLst>
              </a:tr>
              <a:tr h="485986">
                <a:tc>
                  <a:txBody>
                    <a:bodyPr/>
                    <a:lstStyle/>
                    <a:p>
                      <a:r>
                        <a:rPr lang="fr-FR" sz="1400" dirty="0">
                          <a:latin typeface="Cursive standard" pitchFamily="2" charset="0"/>
                        </a:rPr>
                        <a:t>Prendre des objets de qualité</a:t>
                      </a:r>
                    </a:p>
                  </a:txBody>
                  <a:tcPr/>
                </a:tc>
                <a:tc>
                  <a:txBody>
                    <a:bodyPr/>
                    <a:lstStyle/>
                    <a:p>
                      <a:endParaRPr lang="fr-FR" sz="1400" dirty="0">
                        <a:latin typeface="Cursive standard" pitchFamily="2" charset="0"/>
                      </a:endParaRPr>
                    </a:p>
                  </a:txBody>
                  <a:tcPr/>
                </a:tc>
                <a:tc>
                  <a:txBody>
                    <a:bodyPr/>
                    <a:lstStyle/>
                    <a:p>
                      <a:endParaRPr lang="fr-FR" sz="1400">
                        <a:latin typeface="Cursive standard" pitchFamily="2" charset="0"/>
                      </a:endParaRPr>
                    </a:p>
                  </a:txBody>
                  <a:tcPr/>
                </a:tc>
                <a:tc>
                  <a:txBody>
                    <a:bodyPr/>
                    <a:lstStyle/>
                    <a:p>
                      <a:endParaRPr lang="fr-FR" sz="1400">
                        <a:latin typeface="Cursive standard" pitchFamily="2" charset="0"/>
                      </a:endParaRPr>
                    </a:p>
                  </a:txBody>
                  <a:tcPr/>
                </a:tc>
                <a:tc>
                  <a:txBody>
                    <a:bodyPr/>
                    <a:lstStyle/>
                    <a:p>
                      <a:endParaRPr lang="fr-FR" sz="1400" dirty="0">
                        <a:latin typeface="Cursive standard" pitchFamily="2" charset="0"/>
                      </a:endParaRPr>
                    </a:p>
                  </a:txBody>
                  <a:tcPr/>
                </a:tc>
                <a:extLst>
                  <a:ext uri="{0D108BD9-81ED-4DB2-BD59-A6C34878D82A}">
                    <a16:rowId xmlns:a16="http://schemas.microsoft.com/office/drawing/2014/main" val="2653610275"/>
                  </a:ext>
                </a:extLst>
              </a:tr>
            </a:tbl>
          </a:graphicData>
        </a:graphic>
      </p:graphicFrame>
    </p:spTree>
    <p:extLst>
      <p:ext uri="{BB962C8B-B14F-4D97-AF65-F5344CB8AC3E}">
        <p14:creationId xmlns:p14="http://schemas.microsoft.com/office/powerpoint/2010/main" val="1870080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DF667D-FA8B-46C0-A47E-5D983496BD57}"/>
              </a:ext>
            </a:extLst>
          </p:cNvPr>
          <p:cNvSpPr/>
          <p:nvPr/>
        </p:nvSpPr>
        <p:spPr>
          <a:xfrm>
            <a:off x="577900" y="578391"/>
            <a:ext cx="7626300" cy="954107"/>
          </a:xfrm>
          <a:prstGeom prst="rect">
            <a:avLst/>
          </a:prstGeom>
        </p:spPr>
        <p:txBody>
          <a:bodyPr wrap="square">
            <a:spAutoFit/>
          </a:bodyPr>
          <a:lstStyle/>
          <a:p>
            <a:r>
              <a:rPr lang="fr-FR" sz="2800" dirty="0">
                <a:latin typeface="Cursive standard" pitchFamily="2" charset="0"/>
              </a:rPr>
              <a:t>Notre sortie en forêt avec les CE2 de Mme </a:t>
            </a:r>
            <a:r>
              <a:rPr lang="fr-FR" sz="2800" dirty="0" err="1">
                <a:latin typeface="Cursive standard" pitchFamily="2" charset="0"/>
              </a:rPr>
              <a:t>Malfatti</a:t>
            </a:r>
            <a:r>
              <a:rPr lang="fr-FR" sz="2800" dirty="0">
                <a:latin typeface="Cursive standard" pitchFamily="2" charset="0"/>
              </a:rPr>
              <a:t> et les CM2 de Mme Deschamps-</a:t>
            </a:r>
            <a:r>
              <a:rPr lang="fr-FR" sz="2800" dirty="0" err="1">
                <a:latin typeface="Cursive standard" pitchFamily="2" charset="0"/>
              </a:rPr>
              <a:t>Nohales</a:t>
            </a:r>
            <a:endParaRPr lang="fr-FR" sz="2800" dirty="0">
              <a:latin typeface="Cursive standard" pitchFamily="2" charset="0"/>
            </a:endParaRPr>
          </a:p>
        </p:txBody>
      </p:sp>
      <p:pic>
        <p:nvPicPr>
          <p:cNvPr id="3" name="Image 2">
            <a:extLst>
              <a:ext uri="{FF2B5EF4-FFF2-40B4-BE49-F238E27FC236}">
                <a16:creationId xmlns:a16="http://schemas.microsoft.com/office/drawing/2014/main" id="{CD28451A-6869-44C9-BA99-EA3463D04748}"/>
              </a:ext>
            </a:extLst>
          </p:cNvPr>
          <p:cNvPicPr>
            <a:picLocks noChangeAspect="1"/>
          </p:cNvPicPr>
          <p:nvPr/>
        </p:nvPicPr>
        <p:blipFill>
          <a:blip r:embed="rId2"/>
          <a:stretch>
            <a:fillRect/>
          </a:stretch>
        </p:blipFill>
        <p:spPr>
          <a:xfrm>
            <a:off x="577900" y="1532498"/>
            <a:ext cx="3315458" cy="4553393"/>
          </a:xfrm>
          <a:prstGeom prst="rect">
            <a:avLst/>
          </a:prstGeom>
        </p:spPr>
      </p:pic>
      <p:pic>
        <p:nvPicPr>
          <p:cNvPr id="4" name="Image 3">
            <a:extLst>
              <a:ext uri="{FF2B5EF4-FFF2-40B4-BE49-F238E27FC236}">
                <a16:creationId xmlns:a16="http://schemas.microsoft.com/office/drawing/2014/main" id="{39BB0451-C433-424E-B980-9FCD55EBCFD6}"/>
              </a:ext>
            </a:extLst>
          </p:cNvPr>
          <p:cNvPicPr>
            <a:picLocks noChangeAspect="1"/>
          </p:cNvPicPr>
          <p:nvPr/>
        </p:nvPicPr>
        <p:blipFill>
          <a:blip r:embed="rId3"/>
          <a:stretch>
            <a:fillRect/>
          </a:stretch>
        </p:blipFill>
        <p:spPr>
          <a:xfrm>
            <a:off x="4180269" y="1950625"/>
            <a:ext cx="3308303" cy="3614208"/>
          </a:xfrm>
          <a:prstGeom prst="rect">
            <a:avLst/>
          </a:prstGeom>
        </p:spPr>
      </p:pic>
      <p:pic>
        <p:nvPicPr>
          <p:cNvPr id="6" name="Image 5">
            <a:extLst>
              <a:ext uri="{FF2B5EF4-FFF2-40B4-BE49-F238E27FC236}">
                <a16:creationId xmlns:a16="http://schemas.microsoft.com/office/drawing/2014/main" id="{28F64A15-F14D-46EC-BF31-279503A5AAA4}"/>
              </a:ext>
            </a:extLst>
          </p:cNvPr>
          <p:cNvPicPr>
            <a:picLocks noChangeAspect="1"/>
          </p:cNvPicPr>
          <p:nvPr/>
        </p:nvPicPr>
        <p:blipFill>
          <a:blip r:embed="rId4"/>
          <a:stretch>
            <a:fillRect/>
          </a:stretch>
        </p:blipFill>
        <p:spPr>
          <a:xfrm>
            <a:off x="7608624" y="1460827"/>
            <a:ext cx="4088624" cy="4396433"/>
          </a:xfrm>
          <a:prstGeom prst="rect">
            <a:avLst/>
          </a:prstGeom>
        </p:spPr>
      </p:pic>
    </p:spTree>
    <p:extLst>
      <p:ext uri="{BB962C8B-B14F-4D97-AF65-F5344CB8AC3E}">
        <p14:creationId xmlns:p14="http://schemas.microsoft.com/office/powerpoint/2010/main" val="741153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013AE92-DEF7-4526-8401-6114B2F2D822}"/>
              </a:ext>
            </a:extLst>
          </p:cNvPr>
          <p:cNvPicPr>
            <a:picLocks noChangeAspect="1"/>
          </p:cNvPicPr>
          <p:nvPr/>
        </p:nvPicPr>
        <p:blipFill>
          <a:blip r:embed="rId2"/>
          <a:stretch>
            <a:fillRect/>
          </a:stretch>
        </p:blipFill>
        <p:spPr>
          <a:xfrm>
            <a:off x="636455" y="516467"/>
            <a:ext cx="5197077" cy="4859890"/>
          </a:xfrm>
          <a:prstGeom prst="rect">
            <a:avLst/>
          </a:prstGeom>
        </p:spPr>
      </p:pic>
      <p:pic>
        <p:nvPicPr>
          <p:cNvPr id="6" name="Image 5">
            <a:extLst>
              <a:ext uri="{FF2B5EF4-FFF2-40B4-BE49-F238E27FC236}">
                <a16:creationId xmlns:a16="http://schemas.microsoft.com/office/drawing/2014/main" id="{BBF46D97-A530-41AB-8387-65DAF8094CE6}"/>
              </a:ext>
            </a:extLst>
          </p:cNvPr>
          <p:cNvPicPr>
            <a:picLocks noChangeAspect="1"/>
          </p:cNvPicPr>
          <p:nvPr/>
        </p:nvPicPr>
        <p:blipFill>
          <a:blip r:embed="rId3"/>
          <a:stretch>
            <a:fillRect/>
          </a:stretch>
        </p:blipFill>
        <p:spPr>
          <a:xfrm>
            <a:off x="6157915" y="1947333"/>
            <a:ext cx="5397630" cy="4189941"/>
          </a:xfrm>
          <a:prstGeom prst="rect">
            <a:avLst/>
          </a:prstGeom>
        </p:spPr>
      </p:pic>
    </p:spTree>
    <p:extLst>
      <p:ext uri="{BB962C8B-B14F-4D97-AF65-F5344CB8AC3E}">
        <p14:creationId xmlns:p14="http://schemas.microsoft.com/office/powerpoint/2010/main" val="1883786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022B0DA-E1BF-4F27-BD25-1CD8575421E5}"/>
              </a:ext>
            </a:extLst>
          </p:cNvPr>
          <p:cNvPicPr>
            <a:picLocks noChangeAspect="1"/>
          </p:cNvPicPr>
          <p:nvPr/>
        </p:nvPicPr>
        <p:blipFill>
          <a:blip r:embed="rId2"/>
          <a:stretch>
            <a:fillRect/>
          </a:stretch>
        </p:blipFill>
        <p:spPr>
          <a:xfrm>
            <a:off x="530755" y="567266"/>
            <a:ext cx="3234062" cy="3318934"/>
          </a:xfrm>
          <a:prstGeom prst="rect">
            <a:avLst/>
          </a:prstGeom>
        </p:spPr>
      </p:pic>
      <p:pic>
        <p:nvPicPr>
          <p:cNvPr id="3" name="Image 2">
            <a:extLst>
              <a:ext uri="{FF2B5EF4-FFF2-40B4-BE49-F238E27FC236}">
                <a16:creationId xmlns:a16="http://schemas.microsoft.com/office/drawing/2014/main" id="{BB21E82E-D3C5-4228-8F04-1A42D3360E12}"/>
              </a:ext>
            </a:extLst>
          </p:cNvPr>
          <p:cNvPicPr>
            <a:picLocks noChangeAspect="1"/>
          </p:cNvPicPr>
          <p:nvPr/>
        </p:nvPicPr>
        <p:blipFill>
          <a:blip r:embed="rId3"/>
          <a:stretch>
            <a:fillRect/>
          </a:stretch>
        </p:blipFill>
        <p:spPr>
          <a:xfrm>
            <a:off x="3999350" y="1152303"/>
            <a:ext cx="3838617" cy="4553394"/>
          </a:xfrm>
          <a:prstGeom prst="rect">
            <a:avLst/>
          </a:prstGeom>
        </p:spPr>
      </p:pic>
      <p:sp>
        <p:nvSpPr>
          <p:cNvPr id="4" name="Rectangle 3">
            <a:extLst>
              <a:ext uri="{FF2B5EF4-FFF2-40B4-BE49-F238E27FC236}">
                <a16:creationId xmlns:a16="http://schemas.microsoft.com/office/drawing/2014/main" id="{559F8927-DA5D-48A1-9550-8E89C3607B36}"/>
              </a:ext>
            </a:extLst>
          </p:cNvPr>
          <p:cNvSpPr/>
          <p:nvPr/>
        </p:nvSpPr>
        <p:spPr>
          <a:xfrm>
            <a:off x="442432" y="4197880"/>
            <a:ext cx="3234062" cy="1384995"/>
          </a:xfrm>
          <a:prstGeom prst="rect">
            <a:avLst/>
          </a:prstGeom>
        </p:spPr>
        <p:txBody>
          <a:bodyPr wrap="square">
            <a:spAutoFit/>
          </a:bodyPr>
          <a:lstStyle/>
          <a:p>
            <a:r>
              <a:rPr lang="fr-FR" sz="2800" dirty="0">
                <a:latin typeface="Cursive standard" pitchFamily="2" charset="0"/>
              </a:rPr>
              <a:t>Les traces de présences d’animaux sauvages</a:t>
            </a:r>
          </a:p>
        </p:txBody>
      </p:sp>
      <p:pic>
        <p:nvPicPr>
          <p:cNvPr id="5" name="Image 4">
            <a:extLst>
              <a:ext uri="{FF2B5EF4-FFF2-40B4-BE49-F238E27FC236}">
                <a16:creationId xmlns:a16="http://schemas.microsoft.com/office/drawing/2014/main" id="{53042153-51E6-48BE-A497-4A007AF328CF}"/>
              </a:ext>
            </a:extLst>
          </p:cNvPr>
          <p:cNvPicPr>
            <a:picLocks noChangeAspect="1"/>
          </p:cNvPicPr>
          <p:nvPr/>
        </p:nvPicPr>
        <p:blipFill>
          <a:blip r:embed="rId4"/>
          <a:stretch>
            <a:fillRect/>
          </a:stretch>
        </p:blipFill>
        <p:spPr>
          <a:xfrm>
            <a:off x="7885112" y="678431"/>
            <a:ext cx="3776133" cy="2750569"/>
          </a:xfrm>
          <a:prstGeom prst="rect">
            <a:avLst/>
          </a:prstGeom>
        </p:spPr>
      </p:pic>
      <p:pic>
        <p:nvPicPr>
          <p:cNvPr id="6" name="Image 5">
            <a:extLst>
              <a:ext uri="{FF2B5EF4-FFF2-40B4-BE49-F238E27FC236}">
                <a16:creationId xmlns:a16="http://schemas.microsoft.com/office/drawing/2014/main" id="{F2889677-ED82-40ED-8E27-D2AFF7D62054}"/>
              </a:ext>
            </a:extLst>
          </p:cNvPr>
          <p:cNvPicPr>
            <a:picLocks noChangeAspect="1"/>
          </p:cNvPicPr>
          <p:nvPr/>
        </p:nvPicPr>
        <p:blipFill>
          <a:blip r:embed="rId5"/>
          <a:stretch>
            <a:fillRect/>
          </a:stretch>
        </p:blipFill>
        <p:spPr>
          <a:xfrm>
            <a:off x="8171678" y="3515092"/>
            <a:ext cx="3202999" cy="2750569"/>
          </a:xfrm>
          <a:prstGeom prst="rect">
            <a:avLst/>
          </a:prstGeom>
        </p:spPr>
      </p:pic>
    </p:spTree>
    <p:extLst>
      <p:ext uri="{BB962C8B-B14F-4D97-AF65-F5344CB8AC3E}">
        <p14:creationId xmlns:p14="http://schemas.microsoft.com/office/powerpoint/2010/main" val="12927393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354576F-D447-4967-849E-41BFEE62B9D0}"/>
              </a:ext>
            </a:extLst>
          </p:cNvPr>
          <p:cNvPicPr>
            <a:picLocks noChangeAspect="1"/>
          </p:cNvPicPr>
          <p:nvPr/>
        </p:nvPicPr>
        <p:blipFill>
          <a:blip r:embed="rId2"/>
          <a:stretch>
            <a:fillRect/>
          </a:stretch>
        </p:blipFill>
        <p:spPr>
          <a:xfrm>
            <a:off x="434975" y="575734"/>
            <a:ext cx="3834653" cy="3996266"/>
          </a:xfrm>
          <a:prstGeom prst="rect">
            <a:avLst/>
          </a:prstGeom>
        </p:spPr>
      </p:pic>
      <p:pic>
        <p:nvPicPr>
          <p:cNvPr id="3" name="Image 2">
            <a:extLst>
              <a:ext uri="{FF2B5EF4-FFF2-40B4-BE49-F238E27FC236}">
                <a16:creationId xmlns:a16="http://schemas.microsoft.com/office/drawing/2014/main" id="{B58282E7-4F32-49E8-905C-7F668F3A0BD4}"/>
              </a:ext>
            </a:extLst>
          </p:cNvPr>
          <p:cNvPicPr>
            <a:picLocks noChangeAspect="1"/>
          </p:cNvPicPr>
          <p:nvPr/>
        </p:nvPicPr>
        <p:blipFill>
          <a:blip r:embed="rId3"/>
          <a:stretch>
            <a:fillRect/>
          </a:stretch>
        </p:blipFill>
        <p:spPr>
          <a:xfrm>
            <a:off x="4453392" y="1752600"/>
            <a:ext cx="3547685" cy="4165600"/>
          </a:xfrm>
          <a:prstGeom prst="rect">
            <a:avLst/>
          </a:prstGeom>
        </p:spPr>
      </p:pic>
      <p:pic>
        <p:nvPicPr>
          <p:cNvPr id="4" name="Image 3">
            <a:extLst>
              <a:ext uri="{FF2B5EF4-FFF2-40B4-BE49-F238E27FC236}">
                <a16:creationId xmlns:a16="http://schemas.microsoft.com/office/drawing/2014/main" id="{81F16698-3F47-42C3-99FB-E507A60B1AAE}"/>
              </a:ext>
            </a:extLst>
          </p:cNvPr>
          <p:cNvPicPr>
            <a:picLocks noChangeAspect="1"/>
          </p:cNvPicPr>
          <p:nvPr/>
        </p:nvPicPr>
        <p:blipFill>
          <a:blip r:embed="rId4"/>
          <a:stretch>
            <a:fillRect/>
          </a:stretch>
        </p:blipFill>
        <p:spPr>
          <a:xfrm>
            <a:off x="8184841" y="728132"/>
            <a:ext cx="3387597" cy="3996267"/>
          </a:xfrm>
          <a:prstGeom prst="rect">
            <a:avLst/>
          </a:prstGeom>
        </p:spPr>
      </p:pic>
      <p:sp>
        <p:nvSpPr>
          <p:cNvPr id="5" name="Rectangle 4">
            <a:extLst>
              <a:ext uri="{FF2B5EF4-FFF2-40B4-BE49-F238E27FC236}">
                <a16:creationId xmlns:a16="http://schemas.microsoft.com/office/drawing/2014/main" id="{0E171784-DEF2-47CF-BEDC-5CBEBF5035B9}"/>
              </a:ext>
            </a:extLst>
          </p:cNvPr>
          <p:cNvSpPr/>
          <p:nvPr/>
        </p:nvSpPr>
        <p:spPr>
          <a:xfrm>
            <a:off x="8184841" y="4825999"/>
            <a:ext cx="3234062" cy="1569660"/>
          </a:xfrm>
          <a:prstGeom prst="rect">
            <a:avLst/>
          </a:prstGeom>
        </p:spPr>
        <p:txBody>
          <a:bodyPr wrap="square">
            <a:spAutoFit/>
          </a:bodyPr>
          <a:lstStyle/>
          <a:p>
            <a:r>
              <a:rPr lang="fr-FR" sz="2400" dirty="0">
                <a:latin typeface="Cursive standard" pitchFamily="2" charset="0"/>
              </a:rPr>
              <a:t>Merci au papa de Sara et à la mamie de Paul pour nous avoir accompagnés !</a:t>
            </a:r>
          </a:p>
        </p:txBody>
      </p:sp>
      <p:sp>
        <p:nvSpPr>
          <p:cNvPr id="6" name="ZoneTexte 5">
            <a:extLst>
              <a:ext uri="{FF2B5EF4-FFF2-40B4-BE49-F238E27FC236}">
                <a16:creationId xmlns:a16="http://schemas.microsoft.com/office/drawing/2014/main" id="{61C82032-8D2E-4294-BE0E-1AD9FEA6204D}"/>
              </a:ext>
            </a:extLst>
          </p:cNvPr>
          <p:cNvSpPr txBox="1"/>
          <p:nvPr/>
        </p:nvSpPr>
        <p:spPr>
          <a:xfrm>
            <a:off x="1286933" y="4717871"/>
            <a:ext cx="2810933" cy="1200329"/>
          </a:xfrm>
          <a:prstGeom prst="rect">
            <a:avLst/>
          </a:prstGeom>
          <a:noFill/>
        </p:spPr>
        <p:txBody>
          <a:bodyPr wrap="square" rtlCol="0">
            <a:spAutoFit/>
          </a:bodyPr>
          <a:lstStyle/>
          <a:p>
            <a:r>
              <a:rPr lang="fr-FR" sz="2400" dirty="0">
                <a:latin typeface="Cursive standard" pitchFamily="2" charset="0"/>
              </a:rPr>
              <a:t>Nos constructions de cabanes à partir de branchages</a:t>
            </a:r>
          </a:p>
        </p:txBody>
      </p:sp>
    </p:spTree>
    <p:extLst>
      <p:ext uri="{BB962C8B-B14F-4D97-AF65-F5344CB8AC3E}">
        <p14:creationId xmlns:p14="http://schemas.microsoft.com/office/powerpoint/2010/main" val="2826237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FF4EC37-14B4-49C0-B9F5-9EE0404EC814}"/>
              </a:ext>
            </a:extLst>
          </p:cNvPr>
          <p:cNvPicPr>
            <a:picLocks noChangeAspect="1"/>
          </p:cNvPicPr>
          <p:nvPr/>
        </p:nvPicPr>
        <p:blipFill>
          <a:blip r:embed="rId2"/>
          <a:stretch>
            <a:fillRect/>
          </a:stretch>
        </p:blipFill>
        <p:spPr>
          <a:xfrm>
            <a:off x="476898" y="2378540"/>
            <a:ext cx="3822120" cy="3290950"/>
          </a:xfrm>
          <a:prstGeom prst="rect">
            <a:avLst/>
          </a:prstGeom>
        </p:spPr>
      </p:pic>
      <p:sp>
        <p:nvSpPr>
          <p:cNvPr id="3" name="Rectangle 2">
            <a:extLst>
              <a:ext uri="{FF2B5EF4-FFF2-40B4-BE49-F238E27FC236}">
                <a16:creationId xmlns:a16="http://schemas.microsoft.com/office/drawing/2014/main" id="{22C9CF43-EB90-4AD8-85B5-A17E071B97DC}"/>
              </a:ext>
            </a:extLst>
          </p:cNvPr>
          <p:cNvSpPr/>
          <p:nvPr/>
        </p:nvSpPr>
        <p:spPr>
          <a:xfrm>
            <a:off x="577898" y="486137"/>
            <a:ext cx="3234062" cy="1384995"/>
          </a:xfrm>
          <a:prstGeom prst="rect">
            <a:avLst/>
          </a:prstGeom>
        </p:spPr>
        <p:txBody>
          <a:bodyPr wrap="square">
            <a:spAutoFit/>
          </a:bodyPr>
          <a:lstStyle/>
          <a:p>
            <a:r>
              <a:rPr lang="fr-FR" sz="2800" dirty="0">
                <a:latin typeface="Cursive standard" pitchFamily="2" charset="0"/>
              </a:rPr>
              <a:t>Visite de la station </a:t>
            </a:r>
          </a:p>
          <a:p>
            <a:r>
              <a:rPr lang="fr-FR" sz="2800" dirty="0">
                <a:latin typeface="Cursive standard" pitchFamily="2" charset="0"/>
              </a:rPr>
              <a:t>d’épuration de Pierre</a:t>
            </a:r>
          </a:p>
          <a:p>
            <a:r>
              <a:rPr lang="fr-FR" sz="2800" dirty="0">
                <a:latin typeface="Cursive standard" pitchFamily="2" charset="0"/>
              </a:rPr>
              <a:t>Bénite </a:t>
            </a:r>
          </a:p>
        </p:txBody>
      </p:sp>
      <p:pic>
        <p:nvPicPr>
          <p:cNvPr id="4" name="Image 3">
            <a:extLst>
              <a:ext uri="{FF2B5EF4-FFF2-40B4-BE49-F238E27FC236}">
                <a16:creationId xmlns:a16="http://schemas.microsoft.com/office/drawing/2014/main" id="{77600EF8-4D59-4187-9849-F5A42D82E0F5}"/>
              </a:ext>
            </a:extLst>
          </p:cNvPr>
          <p:cNvPicPr>
            <a:picLocks noChangeAspect="1"/>
          </p:cNvPicPr>
          <p:nvPr/>
        </p:nvPicPr>
        <p:blipFill>
          <a:blip r:embed="rId3"/>
          <a:stretch>
            <a:fillRect/>
          </a:stretch>
        </p:blipFill>
        <p:spPr>
          <a:xfrm>
            <a:off x="4402729" y="1050937"/>
            <a:ext cx="3663695" cy="3279775"/>
          </a:xfrm>
          <a:prstGeom prst="rect">
            <a:avLst/>
          </a:prstGeom>
        </p:spPr>
      </p:pic>
      <p:pic>
        <p:nvPicPr>
          <p:cNvPr id="5" name="Image 4">
            <a:extLst>
              <a:ext uri="{FF2B5EF4-FFF2-40B4-BE49-F238E27FC236}">
                <a16:creationId xmlns:a16="http://schemas.microsoft.com/office/drawing/2014/main" id="{A7FF12DC-6C98-4E58-8568-8114FD2DEE92}"/>
              </a:ext>
            </a:extLst>
          </p:cNvPr>
          <p:cNvPicPr>
            <a:picLocks noChangeAspect="1"/>
          </p:cNvPicPr>
          <p:nvPr/>
        </p:nvPicPr>
        <p:blipFill>
          <a:blip r:embed="rId4"/>
          <a:stretch>
            <a:fillRect/>
          </a:stretch>
        </p:blipFill>
        <p:spPr>
          <a:xfrm>
            <a:off x="8170136" y="2533147"/>
            <a:ext cx="3544966" cy="3595131"/>
          </a:xfrm>
          <a:prstGeom prst="rect">
            <a:avLst/>
          </a:prstGeom>
        </p:spPr>
      </p:pic>
      <p:sp>
        <p:nvSpPr>
          <p:cNvPr id="6" name="ZoneTexte 5">
            <a:extLst>
              <a:ext uri="{FF2B5EF4-FFF2-40B4-BE49-F238E27FC236}">
                <a16:creationId xmlns:a16="http://schemas.microsoft.com/office/drawing/2014/main" id="{BC9536CD-91BB-495E-8235-318D0EA1C606}"/>
              </a:ext>
            </a:extLst>
          </p:cNvPr>
          <p:cNvSpPr txBox="1"/>
          <p:nvPr/>
        </p:nvSpPr>
        <p:spPr>
          <a:xfrm>
            <a:off x="625444" y="5725532"/>
            <a:ext cx="3138969" cy="646331"/>
          </a:xfrm>
          <a:prstGeom prst="rect">
            <a:avLst/>
          </a:prstGeom>
          <a:noFill/>
        </p:spPr>
        <p:txBody>
          <a:bodyPr wrap="square" rtlCol="0">
            <a:spAutoFit/>
          </a:bodyPr>
          <a:lstStyle/>
          <a:p>
            <a:r>
              <a:rPr lang="fr-FR" dirty="0">
                <a:latin typeface="Cursive standard" pitchFamily="2" charset="0"/>
              </a:rPr>
              <a:t>Les clarificateurs qui permettent de séparer les boues de l’eau </a:t>
            </a:r>
          </a:p>
        </p:txBody>
      </p:sp>
      <p:sp>
        <p:nvSpPr>
          <p:cNvPr id="7" name="ZoneTexte 6">
            <a:extLst>
              <a:ext uri="{FF2B5EF4-FFF2-40B4-BE49-F238E27FC236}">
                <a16:creationId xmlns:a16="http://schemas.microsoft.com/office/drawing/2014/main" id="{341D663C-9387-402C-A03B-0EAFBD20E8F0}"/>
              </a:ext>
            </a:extLst>
          </p:cNvPr>
          <p:cNvSpPr txBox="1"/>
          <p:nvPr/>
        </p:nvSpPr>
        <p:spPr>
          <a:xfrm>
            <a:off x="8284660" y="1732209"/>
            <a:ext cx="3138969" cy="646331"/>
          </a:xfrm>
          <a:prstGeom prst="rect">
            <a:avLst/>
          </a:prstGeom>
          <a:noFill/>
        </p:spPr>
        <p:txBody>
          <a:bodyPr wrap="square" rtlCol="0">
            <a:spAutoFit/>
          </a:bodyPr>
          <a:lstStyle/>
          <a:p>
            <a:r>
              <a:rPr lang="fr-FR" dirty="0">
                <a:latin typeface="Cursive standard" pitchFamily="2" charset="0"/>
              </a:rPr>
              <a:t>Le dégrillage qui permet d’enlever les plus gros déchets</a:t>
            </a:r>
          </a:p>
        </p:txBody>
      </p:sp>
      <p:pic>
        <p:nvPicPr>
          <p:cNvPr id="8" name="Image 7">
            <a:extLst>
              <a:ext uri="{FF2B5EF4-FFF2-40B4-BE49-F238E27FC236}">
                <a16:creationId xmlns:a16="http://schemas.microsoft.com/office/drawing/2014/main" id="{27C7E555-F6AB-4C38-B5E4-090ED0DF5698}"/>
              </a:ext>
            </a:extLst>
          </p:cNvPr>
          <p:cNvPicPr>
            <a:picLocks noChangeAspect="1"/>
          </p:cNvPicPr>
          <p:nvPr/>
        </p:nvPicPr>
        <p:blipFill>
          <a:blip r:embed="rId5"/>
          <a:stretch>
            <a:fillRect/>
          </a:stretch>
        </p:blipFill>
        <p:spPr>
          <a:xfrm>
            <a:off x="4888480" y="4488389"/>
            <a:ext cx="2855648" cy="1820333"/>
          </a:xfrm>
          <a:prstGeom prst="rect">
            <a:avLst/>
          </a:prstGeom>
        </p:spPr>
      </p:pic>
    </p:spTree>
    <p:extLst>
      <p:ext uri="{BB962C8B-B14F-4D97-AF65-F5344CB8AC3E}">
        <p14:creationId xmlns:p14="http://schemas.microsoft.com/office/powerpoint/2010/main" val="38941926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CA7DCF2-0695-4B94-9B13-A434811ED507}"/>
              </a:ext>
            </a:extLst>
          </p:cNvPr>
          <p:cNvPicPr>
            <a:picLocks noChangeAspect="1"/>
          </p:cNvPicPr>
          <p:nvPr/>
        </p:nvPicPr>
        <p:blipFill>
          <a:blip r:embed="rId2"/>
          <a:stretch>
            <a:fillRect/>
          </a:stretch>
        </p:blipFill>
        <p:spPr>
          <a:xfrm>
            <a:off x="581554" y="521229"/>
            <a:ext cx="3567113" cy="4714875"/>
          </a:xfrm>
          <a:prstGeom prst="rect">
            <a:avLst/>
          </a:prstGeom>
        </p:spPr>
      </p:pic>
      <p:pic>
        <p:nvPicPr>
          <p:cNvPr id="3" name="Image 2">
            <a:extLst>
              <a:ext uri="{FF2B5EF4-FFF2-40B4-BE49-F238E27FC236}">
                <a16:creationId xmlns:a16="http://schemas.microsoft.com/office/drawing/2014/main" id="{8E74BBD3-B7A6-4645-85EE-06D7E5C254BC}"/>
              </a:ext>
            </a:extLst>
          </p:cNvPr>
          <p:cNvPicPr>
            <a:picLocks noChangeAspect="1"/>
          </p:cNvPicPr>
          <p:nvPr/>
        </p:nvPicPr>
        <p:blipFill>
          <a:blip r:embed="rId3"/>
          <a:stretch>
            <a:fillRect/>
          </a:stretch>
        </p:blipFill>
        <p:spPr>
          <a:xfrm>
            <a:off x="4428067" y="1998133"/>
            <a:ext cx="3366076" cy="4106333"/>
          </a:xfrm>
          <a:prstGeom prst="rect">
            <a:avLst/>
          </a:prstGeom>
        </p:spPr>
      </p:pic>
      <p:pic>
        <p:nvPicPr>
          <p:cNvPr id="4" name="Image 3">
            <a:extLst>
              <a:ext uri="{FF2B5EF4-FFF2-40B4-BE49-F238E27FC236}">
                <a16:creationId xmlns:a16="http://schemas.microsoft.com/office/drawing/2014/main" id="{8C2B507D-B49C-44CE-9932-BEF216D0D90F}"/>
              </a:ext>
            </a:extLst>
          </p:cNvPr>
          <p:cNvPicPr>
            <a:picLocks noChangeAspect="1"/>
          </p:cNvPicPr>
          <p:nvPr/>
        </p:nvPicPr>
        <p:blipFill>
          <a:blip r:embed="rId4"/>
          <a:stretch>
            <a:fillRect/>
          </a:stretch>
        </p:blipFill>
        <p:spPr>
          <a:xfrm>
            <a:off x="7911570" y="463718"/>
            <a:ext cx="3567113" cy="3070057"/>
          </a:xfrm>
          <a:prstGeom prst="rect">
            <a:avLst/>
          </a:prstGeom>
        </p:spPr>
      </p:pic>
    </p:spTree>
    <p:extLst>
      <p:ext uri="{BB962C8B-B14F-4D97-AF65-F5344CB8AC3E}">
        <p14:creationId xmlns:p14="http://schemas.microsoft.com/office/powerpoint/2010/main" val="15385137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71BCFAA-7BDB-4679-B36B-E450099C3693}"/>
              </a:ext>
            </a:extLst>
          </p:cNvPr>
          <p:cNvPicPr>
            <a:picLocks noChangeAspect="1"/>
          </p:cNvPicPr>
          <p:nvPr/>
        </p:nvPicPr>
        <p:blipFill>
          <a:blip r:embed="rId2"/>
          <a:stretch>
            <a:fillRect/>
          </a:stretch>
        </p:blipFill>
        <p:spPr>
          <a:xfrm>
            <a:off x="545067" y="550333"/>
            <a:ext cx="3711918" cy="4334933"/>
          </a:xfrm>
          <a:prstGeom prst="rect">
            <a:avLst/>
          </a:prstGeom>
        </p:spPr>
      </p:pic>
      <p:sp>
        <p:nvSpPr>
          <p:cNvPr id="3" name="ZoneTexte 2">
            <a:extLst>
              <a:ext uri="{FF2B5EF4-FFF2-40B4-BE49-F238E27FC236}">
                <a16:creationId xmlns:a16="http://schemas.microsoft.com/office/drawing/2014/main" id="{A842D1F6-3BC2-4A99-87BD-912E8CEC736E}"/>
              </a:ext>
            </a:extLst>
          </p:cNvPr>
          <p:cNvSpPr txBox="1"/>
          <p:nvPr/>
        </p:nvSpPr>
        <p:spPr>
          <a:xfrm>
            <a:off x="592667" y="5147733"/>
            <a:ext cx="3454400" cy="646331"/>
          </a:xfrm>
          <a:prstGeom prst="rect">
            <a:avLst/>
          </a:prstGeom>
          <a:noFill/>
        </p:spPr>
        <p:txBody>
          <a:bodyPr wrap="square" rtlCol="0">
            <a:spAutoFit/>
          </a:bodyPr>
          <a:lstStyle/>
          <a:p>
            <a:r>
              <a:rPr lang="fr-FR" dirty="0">
                <a:latin typeface="Cursive standard" pitchFamily="2" charset="0"/>
              </a:rPr>
              <a:t>Pour éliminer les mauvaises odeurs de la station</a:t>
            </a:r>
          </a:p>
        </p:txBody>
      </p:sp>
      <p:pic>
        <p:nvPicPr>
          <p:cNvPr id="4" name="Image 3">
            <a:extLst>
              <a:ext uri="{FF2B5EF4-FFF2-40B4-BE49-F238E27FC236}">
                <a16:creationId xmlns:a16="http://schemas.microsoft.com/office/drawing/2014/main" id="{9857978F-5BA6-4806-A4E7-261D126C766D}"/>
              </a:ext>
            </a:extLst>
          </p:cNvPr>
          <p:cNvPicPr>
            <a:picLocks noChangeAspect="1"/>
          </p:cNvPicPr>
          <p:nvPr/>
        </p:nvPicPr>
        <p:blipFill>
          <a:blip r:embed="rId3"/>
          <a:stretch>
            <a:fillRect/>
          </a:stretch>
        </p:blipFill>
        <p:spPr>
          <a:xfrm>
            <a:off x="4384070" y="1896534"/>
            <a:ext cx="3642053" cy="4191000"/>
          </a:xfrm>
          <a:prstGeom prst="rect">
            <a:avLst/>
          </a:prstGeom>
        </p:spPr>
      </p:pic>
      <p:pic>
        <p:nvPicPr>
          <p:cNvPr id="5" name="Image 4">
            <a:extLst>
              <a:ext uri="{FF2B5EF4-FFF2-40B4-BE49-F238E27FC236}">
                <a16:creationId xmlns:a16="http://schemas.microsoft.com/office/drawing/2014/main" id="{F69B3336-59BE-458C-AC0C-76C00FBF0262}"/>
              </a:ext>
            </a:extLst>
          </p:cNvPr>
          <p:cNvPicPr>
            <a:picLocks noChangeAspect="1"/>
          </p:cNvPicPr>
          <p:nvPr/>
        </p:nvPicPr>
        <p:blipFill>
          <a:blip r:embed="rId4"/>
          <a:stretch>
            <a:fillRect/>
          </a:stretch>
        </p:blipFill>
        <p:spPr>
          <a:xfrm>
            <a:off x="8153208" y="850899"/>
            <a:ext cx="3517917" cy="3733800"/>
          </a:xfrm>
          <a:prstGeom prst="rect">
            <a:avLst/>
          </a:prstGeom>
        </p:spPr>
      </p:pic>
      <p:sp>
        <p:nvSpPr>
          <p:cNvPr id="8" name="ZoneTexte 7">
            <a:extLst>
              <a:ext uri="{FF2B5EF4-FFF2-40B4-BE49-F238E27FC236}">
                <a16:creationId xmlns:a16="http://schemas.microsoft.com/office/drawing/2014/main" id="{D7774C2D-C08F-4555-99B8-5832F1AAB90D}"/>
              </a:ext>
            </a:extLst>
          </p:cNvPr>
          <p:cNvSpPr txBox="1"/>
          <p:nvPr/>
        </p:nvSpPr>
        <p:spPr>
          <a:xfrm>
            <a:off x="8602133" y="4885266"/>
            <a:ext cx="2226734" cy="646331"/>
          </a:xfrm>
          <a:prstGeom prst="rect">
            <a:avLst/>
          </a:prstGeom>
          <a:noFill/>
        </p:spPr>
        <p:txBody>
          <a:bodyPr wrap="square" rtlCol="0">
            <a:spAutoFit/>
          </a:bodyPr>
          <a:lstStyle/>
          <a:p>
            <a:r>
              <a:rPr lang="fr-FR" dirty="0">
                <a:latin typeface="Cursive standard" pitchFamily="2" charset="0"/>
              </a:rPr>
              <a:t>Le dégrillage</a:t>
            </a:r>
          </a:p>
          <a:p>
            <a:endParaRPr lang="fr-FR" dirty="0"/>
          </a:p>
        </p:txBody>
      </p:sp>
    </p:spTree>
    <p:extLst>
      <p:ext uri="{BB962C8B-B14F-4D97-AF65-F5344CB8AC3E}">
        <p14:creationId xmlns:p14="http://schemas.microsoft.com/office/powerpoint/2010/main" val="24784912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8DD6349-F272-4B3B-A3E6-7E3BCA8D3171}"/>
              </a:ext>
            </a:extLst>
          </p:cNvPr>
          <p:cNvPicPr>
            <a:picLocks noChangeAspect="1"/>
          </p:cNvPicPr>
          <p:nvPr/>
        </p:nvPicPr>
        <p:blipFill>
          <a:blip r:embed="rId2"/>
          <a:stretch>
            <a:fillRect/>
          </a:stretch>
        </p:blipFill>
        <p:spPr>
          <a:xfrm>
            <a:off x="516465" y="538080"/>
            <a:ext cx="3822985" cy="2890920"/>
          </a:xfrm>
          <a:prstGeom prst="rect">
            <a:avLst/>
          </a:prstGeom>
        </p:spPr>
      </p:pic>
      <p:pic>
        <p:nvPicPr>
          <p:cNvPr id="3" name="Image 2">
            <a:extLst>
              <a:ext uri="{FF2B5EF4-FFF2-40B4-BE49-F238E27FC236}">
                <a16:creationId xmlns:a16="http://schemas.microsoft.com/office/drawing/2014/main" id="{0E1DCB76-E64F-447B-8547-66A6E00C1B2C}"/>
              </a:ext>
            </a:extLst>
          </p:cNvPr>
          <p:cNvPicPr>
            <a:picLocks noChangeAspect="1"/>
          </p:cNvPicPr>
          <p:nvPr/>
        </p:nvPicPr>
        <p:blipFill>
          <a:blip r:embed="rId3"/>
          <a:stretch>
            <a:fillRect/>
          </a:stretch>
        </p:blipFill>
        <p:spPr>
          <a:xfrm>
            <a:off x="4505427" y="1261533"/>
            <a:ext cx="3347125" cy="4665133"/>
          </a:xfrm>
          <a:prstGeom prst="rect">
            <a:avLst/>
          </a:prstGeom>
        </p:spPr>
      </p:pic>
      <p:sp>
        <p:nvSpPr>
          <p:cNvPr id="4" name="ZoneTexte 3">
            <a:extLst>
              <a:ext uri="{FF2B5EF4-FFF2-40B4-BE49-F238E27FC236}">
                <a16:creationId xmlns:a16="http://schemas.microsoft.com/office/drawing/2014/main" id="{D6717328-F9A3-4A0C-92C5-F47313573C8C}"/>
              </a:ext>
            </a:extLst>
          </p:cNvPr>
          <p:cNvSpPr txBox="1"/>
          <p:nvPr/>
        </p:nvSpPr>
        <p:spPr>
          <a:xfrm>
            <a:off x="618067" y="3716867"/>
            <a:ext cx="3395133" cy="923330"/>
          </a:xfrm>
          <a:prstGeom prst="rect">
            <a:avLst/>
          </a:prstGeom>
          <a:noFill/>
        </p:spPr>
        <p:txBody>
          <a:bodyPr wrap="square" rtlCol="0">
            <a:spAutoFit/>
          </a:bodyPr>
          <a:lstStyle/>
          <a:p>
            <a:r>
              <a:rPr lang="fr-FR" dirty="0">
                <a:latin typeface="Cursive standard" pitchFamily="2" charset="0"/>
              </a:rPr>
              <a:t>Cette étape permet de se débarrasser des graisses et du sable</a:t>
            </a:r>
          </a:p>
        </p:txBody>
      </p:sp>
      <p:pic>
        <p:nvPicPr>
          <p:cNvPr id="5" name="Image 4">
            <a:extLst>
              <a:ext uri="{FF2B5EF4-FFF2-40B4-BE49-F238E27FC236}">
                <a16:creationId xmlns:a16="http://schemas.microsoft.com/office/drawing/2014/main" id="{4867B5B1-FB74-4140-991B-43984BCE73A4}"/>
              </a:ext>
            </a:extLst>
          </p:cNvPr>
          <p:cNvPicPr>
            <a:picLocks noChangeAspect="1"/>
          </p:cNvPicPr>
          <p:nvPr/>
        </p:nvPicPr>
        <p:blipFill>
          <a:blip r:embed="rId4"/>
          <a:stretch>
            <a:fillRect/>
          </a:stretch>
        </p:blipFill>
        <p:spPr>
          <a:xfrm>
            <a:off x="7984385" y="2362200"/>
            <a:ext cx="3691150" cy="2904067"/>
          </a:xfrm>
          <a:prstGeom prst="rect">
            <a:avLst/>
          </a:prstGeom>
        </p:spPr>
      </p:pic>
    </p:spTree>
    <p:extLst>
      <p:ext uri="{BB962C8B-B14F-4D97-AF65-F5344CB8AC3E}">
        <p14:creationId xmlns:p14="http://schemas.microsoft.com/office/powerpoint/2010/main" val="3770421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43C7002-08FD-412C-9210-8BE606902B84}"/>
              </a:ext>
            </a:extLst>
          </p:cNvPr>
          <p:cNvPicPr>
            <a:picLocks noChangeAspect="1"/>
          </p:cNvPicPr>
          <p:nvPr/>
        </p:nvPicPr>
        <p:blipFill>
          <a:blip r:embed="rId2"/>
          <a:stretch>
            <a:fillRect/>
          </a:stretch>
        </p:blipFill>
        <p:spPr>
          <a:xfrm>
            <a:off x="575734" y="490538"/>
            <a:ext cx="3190874" cy="2938462"/>
          </a:xfrm>
          <a:prstGeom prst="rect">
            <a:avLst/>
          </a:prstGeom>
        </p:spPr>
      </p:pic>
      <p:pic>
        <p:nvPicPr>
          <p:cNvPr id="3" name="Image 2">
            <a:extLst>
              <a:ext uri="{FF2B5EF4-FFF2-40B4-BE49-F238E27FC236}">
                <a16:creationId xmlns:a16="http://schemas.microsoft.com/office/drawing/2014/main" id="{9B341234-47CA-4D0C-BD9E-6189BCA50B58}"/>
              </a:ext>
            </a:extLst>
          </p:cNvPr>
          <p:cNvPicPr>
            <a:picLocks noChangeAspect="1"/>
          </p:cNvPicPr>
          <p:nvPr/>
        </p:nvPicPr>
        <p:blipFill>
          <a:blip r:embed="rId3"/>
          <a:stretch>
            <a:fillRect/>
          </a:stretch>
        </p:blipFill>
        <p:spPr>
          <a:xfrm>
            <a:off x="3979705" y="1666397"/>
            <a:ext cx="4530355" cy="3729462"/>
          </a:xfrm>
          <a:prstGeom prst="rect">
            <a:avLst/>
          </a:prstGeom>
        </p:spPr>
      </p:pic>
      <p:sp>
        <p:nvSpPr>
          <p:cNvPr id="4" name="ZoneTexte 3">
            <a:extLst>
              <a:ext uri="{FF2B5EF4-FFF2-40B4-BE49-F238E27FC236}">
                <a16:creationId xmlns:a16="http://schemas.microsoft.com/office/drawing/2014/main" id="{D62C5AFA-BE86-41E5-9621-8A11B2D4ADB1}"/>
              </a:ext>
            </a:extLst>
          </p:cNvPr>
          <p:cNvSpPr txBox="1"/>
          <p:nvPr/>
        </p:nvSpPr>
        <p:spPr>
          <a:xfrm>
            <a:off x="575734" y="3666067"/>
            <a:ext cx="3022599" cy="2031325"/>
          </a:xfrm>
          <a:prstGeom prst="rect">
            <a:avLst/>
          </a:prstGeom>
          <a:noFill/>
        </p:spPr>
        <p:txBody>
          <a:bodyPr wrap="square" rtlCol="0">
            <a:spAutoFit/>
          </a:bodyPr>
          <a:lstStyle/>
          <a:p>
            <a:r>
              <a:rPr lang="fr-FR" dirty="0">
                <a:latin typeface="Cursive standard" pitchFamily="2" charset="0"/>
              </a:rPr>
              <a:t>Certaines parties de la station sont difficiles à prendre en photos car elles sont dans des bâtiments. Les grandes baies vitrées ne nous permettent pas de faire des photos à cause du reflet.</a:t>
            </a:r>
          </a:p>
        </p:txBody>
      </p:sp>
      <p:pic>
        <p:nvPicPr>
          <p:cNvPr id="5" name="Image 4">
            <a:extLst>
              <a:ext uri="{FF2B5EF4-FFF2-40B4-BE49-F238E27FC236}">
                <a16:creationId xmlns:a16="http://schemas.microsoft.com/office/drawing/2014/main" id="{071A4D56-8D7B-4DD5-ACE4-635E437D0167}"/>
              </a:ext>
            </a:extLst>
          </p:cNvPr>
          <p:cNvPicPr>
            <a:picLocks noChangeAspect="1"/>
          </p:cNvPicPr>
          <p:nvPr/>
        </p:nvPicPr>
        <p:blipFill>
          <a:blip r:embed="rId4"/>
          <a:stretch>
            <a:fillRect/>
          </a:stretch>
        </p:blipFill>
        <p:spPr>
          <a:xfrm>
            <a:off x="8723157" y="888999"/>
            <a:ext cx="2948326" cy="3183468"/>
          </a:xfrm>
          <a:prstGeom prst="rect">
            <a:avLst/>
          </a:prstGeom>
        </p:spPr>
      </p:pic>
    </p:spTree>
    <p:extLst>
      <p:ext uri="{BB962C8B-B14F-4D97-AF65-F5344CB8AC3E}">
        <p14:creationId xmlns:p14="http://schemas.microsoft.com/office/powerpoint/2010/main" val="1537739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4BA6DD-A003-4BBF-A791-22DFE114BE36}"/>
              </a:ext>
            </a:extLst>
          </p:cNvPr>
          <p:cNvSpPr txBox="1">
            <a:spLocks/>
          </p:cNvSpPr>
          <p:nvPr/>
        </p:nvSpPr>
        <p:spPr>
          <a:xfrm>
            <a:off x="1066800" y="490194"/>
            <a:ext cx="10058400" cy="1076139"/>
          </a:xfrm>
          <a:prstGeom prst="rect">
            <a:avLst/>
          </a:prstGeom>
        </p:spPr>
        <p:txBody>
          <a:bodyPr>
            <a:normAutofit fontScale="97500"/>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r>
              <a:rPr lang="fr-FR" dirty="0">
                <a:latin typeface="Bradley Hand ITC" panose="03070402050302030203" pitchFamily="66" charset="0"/>
              </a:rPr>
              <a:t>Notre sortie au parc de la tête d’or</a:t>
            </a:r>
            <a:endParaRPr lang="fr-FR" dirty="0"/>
          </a:p>
        </p:txBody>
      </p:sp>
      <p:pic>
        <p:nvPicPr>
          <p:cNvPr id="3" name="Image 2">
            <a:extLst>
              <a:ext uri="{FF2B5EF4-FFF2-40B4-BE49-F238E27FC236}">
                <a16:creationId xmlns:a16="http://schemas.microsoft.com/office/drawing/2014/main" id="{2977C98E-3191-4F76-9F9F-BA204E2C6959}"/>
              </a:ext>
            </a:extLst>
          </p:cNvPr>
          <p:cNvPicPr>
            <a:picLocks noChangeAspect="1"/>
          </p:cNvPicPr>
          <p:nvPr/>
        </p:nvPicPr>
        <p:blipFill>
          <a:blip r:embed="rId2"/>
          <a:stretch>
            <a:fillRect/>
          </a:stretch>
        </p:blipFill>
        <p:spPr>
          <a:xfrm>
            <a:off x="755414" y="1413933"/>
            <a:ext cx="5040698" cy="4639733"/>
          </a:xfrm>
          <a:prstGeom prst="rect">
            <a:avLst/>
          </a:prstGeom>
        </p:spPr>
      </p:pic>
      <p:pic>
        <p:nvPicPr>
          <p:cNvPr id="4" name="Image 3">
            <a:extLst>
              <a:ext uri="{FF2B5EF4-FFF2-40B4-BE49-F238E27FC236}">
                <a16:creationId xmlns:a16="http://schemas.microsoft.com/office/drawing/2014/main" id="{49C0354C-5C77-40F9-8666-8918294C72E4}"/>
              </a:ext>
            </a:extLst>
          </p:cNvPr>
          <p:cNvPicPr>
            <a:picLocks noChangeAspect="1"/>
          </p:cNvPicPr>
          <p:nvPr/>
        </p:nvPicPr>
        <p:blipFill>
          <a:blip r:embed="rId3"/>
          <a:stretch>
            <a:fillRect/>
          </a:stretch>
        </p:blipFill>
        <p:spPr>
          <a:xfrm>
            <a:off x="6096000" y="1278467"/>
            <a:ext cx="4476030" cy="5003800"/>
          </a:xfrm>
          <a:prstGeom prst="rect">
            <a:avLst/>
          </a:prstGeom>
        </p:spPr>
      </p:pic>
    </p:spTree>
    <p:extLst>
      <p:ext uri="{BB962C8B-B14F-4D97-AF65-F5344CB8AC3E}">
        <p14:creationId xmlns:p14="http://schemas.microsoft.com/office/powerpoint/2010/main" val="3931767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BC28D3B-355E-44FD-9EB7-851EBEDAC5D9}"/>
              </a:ext>
            </a:extLst>
          </p:cNvPr>
          <p:cNvPicPr>
            <a:picLocks noChangeAspect="1"/>
          </p:cNvPicPr>
          <p:nvPr/>
        </p:nvPicPr>
        <p:blipFill>
          <a:blip r:embed="rId2"/>
          <a:stretch>
            <a:fillRect/>
          </a:stretch>
        </p:blipFill>
        <p:spPr>
          <a:xfrm>
            <a:off x="563033" y="446845"/>
            <a:ext cx="3332123" cy="3878373"/>
          </a:xfrm>
          <a:prstGeom prst="rect">
            <a:avLst/>
          </a:prstGeom>
        </p:spPr>
      </p:pic>
      <p:sp>
        <p:nvSpPr>
          <p:cNvPr id="3" name="ZoneTexte 2">
            <a:extLst>
              <a:ext uri="{FF2B5EF4-FFF2-40B4-BE49-F238E27FC236}">
                <a16:creationId xmlns:a16="http://schemas.microsoft.com/office/drawing/2014/main" id="{4D68B90B-4FAA-477B-8E91-A25CA4BBDC76}"/>
              </a:ext>
            </a:extLst>
          </p:cNvPr>
          <p:cNvSpPr txBox="1"/>
          <p:nvPr/>
        </p:nvSpPr>
        <p:spPr>
          <a:xfrm>
            <a:off x="643467" y="4487333"/>
            <a:ext cx="2921000" cy="923330"/>
          </a:xfrm>
          <a:prstGeom prst="rect">
            <a:avLst/>
          </a:prstGeom>
          <a:noFill/>
        </p:spPr>
        <p:txBody>
          <a:bodyPr wrap="square" rtlCol="0">
            <a:spAutoFit/>
          </a:bodyPr>
          <a:lstStyle/>
          <a:p>
            <a:r>
              <a:rPr lang="fr-FR" dirty="0">
                <a:latin typeface="Cursive standard" pitchFamily="2" charset="0"/>
              </a:rPr>
              <a:t>un petit écureuil est venu nous rendre visite, serez vous capable de le retrouver ?</a:t>
            </a:r>
          </a:p>
        </p:txBody>
      </p:sp>
      <p:pic>
        <p:nvPicPr>
          <p:cNvPr id="4" name="Image 3">
            <a:extLst>
              <a:ext uri="{FF2B5EF4-FFF2-40B4-BE49-F238E27FC236}">
                <a16:creationId xmlns:a16="http://schemas.microsoft.com/office/drawing/2014/main" id="{C4FE9B64-1FE1-4DEE-9FC3-DFBB333D1762}"/>
              </a:ext>
            </a:extLst>
          </p:cNvPr>
          <p:cNvPicPr>
            <a:picLocks noChangeAspect="1"/>
          </p:cNvPicPr>
          <p:nvPr/>
        </p:nvPicPr>
        <p:blipFill>
          <a:blip r:embed="rId3"/>
          <a:stretch>
            <a:fillRect/>
          </a:stretch>
        </p:blipFill>
        <p:spPr>
          <a:xfrm>
            <a:off x="4429938" y="1813115"/>
            <a:ext cx="5347101" cy="4291352"/>
          </a:xfrm>
          <a:prstGeom prst="rect">
            <a:avLst/>
          </a:prstGeom>
        </p:spPr>
      </p:pic>
      <p:sp>
        <p:nvSpPr>
          <p:cNvPr id="5" name="ZoneTexte 4">
            <a:extLst>
              <a:ext uri="{FF2B5EF4-FFF2-40B4-BE49-F238E27FC236}">
                <a16:creationId xmlns:a16="http://schemas.microsoft.com/office/drawing/2014/main" id="{1F2E23AF-581E-4D66-8FBF-D8161DECFB19}"/>
              </a:ext>
            </a:extLst>
          </p:cNvPr>
          <p:cNvSpPr txBox="1"/>
          <p:nvPr/>
        </p:nvSpPr>
        <p:spPr>
          <a:xfrm>
            <a:off x="4656667" y="584199"/>
            <a:ext cx="4013200" cy="923330"/>
          </a:xfrm>
          <a:prstGeom prst="rect">
            <a:avLst/>
          </a:prstGeom>
          <a:noFill/>
        </p:spPr>
        <p:txBody>
          <a:bodyPr wrap="square" rtlCol="0">
            <a:spAutoFit/>
          </a:bodyPr>
          <a:lstStyle/>
          <a:p>
            <a:r>
              <a:rPr lang="fr-FR" dirty="0">
                <a:latin typeface="Cursive standard" pitchFamily="2" charset="0"/>
              </a:rPr>
              <a:t>En route pour le zoo : nous avons visité le zoo et répondu à un quiz en étant par équipe</a:t>
            </a:r>
          </a:p>
        </p:txBody>
      </p:sp>
    </p:spTree>
    <p:extLst>
      <p:ext uri="{BB962C8B-B14F-4D97-AF65-F5344CB8AC3E}">
        <p14:creationId xmlns:p14="http://schemas.microsoft.com/office/powerpoint/2010/main" val="39887379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F3AAB49-8130-4C01-A37D-1E75353D33F3}"/>
              </a:ext>
            </a:extLst>
          </p:cNvPr>
          <p:cNvPicPr>
            <a:picLocks noChangeAspect="1"/>
          </p:cNvPicPr>
          <p:nvPr/>
        </p:nvPicPr>
        <p:blipFill>
          <a:blip r:embed="rId2"/>
          <a:stretch>
            <a:fillRect/>
          </a:stretch>
        </p:blipFill>
        <p:spPr>
          <a:xfrm>
            <a:off x="626063" y="581375"/>
            <a:ext cx="3679837" cy="2771425"/>
          </a:xfrm>
          <a:prstGeom prst="rect">
            <a:avLst/>
          </a:prstGeom>
        </p:spPr>
      </p:pic>
      <p:pic>
        <p:nvPicPr>
          <p:cNvPr id="3" name="Image 2">
            <a:extLst>
              <a:ext uri="{FF2B5EF4-FFF2-40B4-BE49-F238E27FC236}">
                <a16:creationId xmlns:a16="http://schemas.microsoft.com/office/drawing/2014/main" id="{D2666DE2-BF57-47DB-84D0-FE0A668A910B}"/>
              </a:ext>
            </a:extLst>
          </p:cNvPr>
          <p:cNvPicPr>
            <a:picLocks noChangeAspect="1"/>
          </p:cNvPicPr>
          <p:nvPr/>
        </p:nvPicPr>
        <p:blipFill>
          <a:blip r:embed="rId3"/>
          <a:stretch>
            <a:fillRect/>
          </a:stretch>
        </p:blipFill>
        <p:spPr>
          <a:xfrm>
            <a:off x="4526953" y="2813754"/>
            <a:ext cx="2874853" cy="3003511"/>
          </a:xfrm>
          <a:prstGeom prst="rect">
            <a:avLst/>
          </a:prstGeom>
        </p:spPr>
      </p:pic>
      <p:sp>
        <p:nvSpPr>
          <p:cNvPr id="4" name="ZoneTexte 3">
            <a:extLst>
              <a:ext uri="{FF2B5EF4-FFF2-40B4-BE49-F238E27FC236}">
                <a16:creationId xmlns:a16="http://schemas.microsoft.com/office/drawing/2014/main" id="{470E67DF-F76F-42F4-94BF-FEF3F533E2D7}"/>
              </a:ext>
            </a:extLst>
          </p:cNvPr>
          <p:cNvSpPr txBox="1"/>
          <p:nvPr/>
        </p:nvSpPr>
        <p:spPr>
          <a:xfrm>
            <a:off x="922867" y="4555067"/>
            <a:ext cx="3369733" cy="369332"/>
          </a:xfrm>
          <a:prstGeom prst="rect">
            <a:avLst/>
          </a:prstGeom>
          <a:noFill/>
        </p:spPr>
        <p:txBody>
          <a:bodyPr wrap="square" rtlCol="0">
            <a:spAutoFit/>
          </a:bodyPr>
          <a:lstStyle/>
          <a:p>
            <a:r>
              <a:rPr lang="fr-FR" dirty="0">
                <a:latin typeface="Cursive standard" pitchFamily="2" charset="0"/>
              </a:rPr>
              <a:t>Les singes et autres primates</a:t>
            </a:r>
          </a:p>
        </p:txBody>
      </p:sp>
      <p:pic>
        <p:nvPicPr>
          <p:cNvPr id="5" name="Image 4">
            <a:extLst>
              <a:ext uri="{FF2B5EF4-FFF2-40B4-BE49-F238E27FC236}">
                <a16:creationId xmlns:a16="http://schemas.microsoft.com/office/drawing/2014/main" id="{7B2B60E7-B515-458C-BAF8-405A2F7ADA6A}"/>
              </a:ext>
            </a:extLst>
          </p:cNvPr>
          <p:cNvPicPr>
            <a:picLocks noChangeAspect="1"/>
          </p:cNvPicPr>
          <p:nvPr/>
        </p:nvPicPr>
        <p:blipFill>
          <a:blip r:embed="rId4"/>
          <a:stretch>
            <a:fillRect/>
          </a:stretch>
        </p:blipFill>
        <p:spPr>
          <a:xfrm>
            <a:off x="7636159" y="862716"/>
            <a:ext cx="4006970" cy="3902075"/>
          </a:xfrm>
          <a:prstGeom prst="rect">
            <a:avLst/>
          </a:prstGeom>
        </p:spPr>
      </p:pic>
    </p:spTree>
    <p:extLst>
      <p:ext uri="{BB962C8B-B14F-4D97-AF65-F5344CB8AC3E}">
        <p14:creationId xmlns:p14="http://schemas.microsoft.com/office/powerpoint/2010/main" val="2045976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84B3A4-E083-434E-8883-3317DF59E79B}"/>
              </a:ext>
            </a:extLst>
          </p:cNvPr>
          <p:cNvSpPr>
            <a:spLocks noGrp="1"/>
          </p:cNvSpPr>
          <p:nvPr>
            <p:ph type="title"/>
          </p:nvPr>
        </p:nvSpPr>
        <p:spPr>
          <a:xfrm>
            <a:off x="1066800" y="642594"/>
            <a:ext cx="10058400" cy="703606"/>
          </a:xfrm>
        </p:spPr>
        <p:txBody>
          <a:bodyPr>
            <a:normAutofit fontScale="90000"/>
          </a:bodyPr>
          <a:lstStyle/>
          <a:p>
            <a:r>
              <a:rPr lang="fr-FR" sz="4300" dirty="0">
                <a:latin typeface="Bradley Hand ITC" panose="03070402050302030203" pitchFamily="66" charset="0"/>
              </a:rPr>
              <a:t>Notre sortie au théâtre pour voir le Petit Prince</a:t>
            </a:r>
            <a:endParaRPr lang="fr-FR" sz="4300" dirty="0"/>
          </a:p>
        </p:txBody>
      </p:sp>
      <p:pic>
        <p:nvPicPr>
          <p:cNvPr id="3" name="Image 2">
            <a:extLst>
              <a:ext uri="{FF2B5EF4-FFF2-40B4-BE49-F238E27FC236}">
                <a16:creationId xmlns:a16="http://schemas.microsoft.com/office/drawing/2014/main" id="{D9231540-4CDF-4889-93C9-C213BB70FE73}"/>
              </a:ext>
            </a:extLst>
          </p:cNvPr>
          <p:cNvPicPr>
            <a:picLocks noChangeAspect="1"/>
          </p:cNvPicPr>
          <p:nvPr/>
        </p:nvPicPr>
        <p:blipFill>
          <a:blip r:embed="rId2"/>
          <a:stretch>
            <a:fillRect/>
          </a:stretch>
        </p:blipFill>
        <p:spPr>
          <a:xfrm>
            <a:off x="589271" y="1270000"/>
            <a:ext cx="3590955" cy="2453496"/>
          </a:xfrm>
          <a:prstGeom prst="rect">
            <a:avLst/>
          </a:prstGeom>
        </p:spPr>
      </p:pic>
      <p:pic>
        <p:nvPicPr>
          <p:cNvPr id="4" name="Image 3">
            <a:extLst>
              <a:ext uri="{FF2B5EF4-FFF2-40B4-BE49-F238E27FC236}">
                <a16:creationId xmlns:a16="http://schemas.microsoft.com/office/drawing/2014/main" id="{E977AB03-1473-42EA-9929-8F6527C77512}"/>
              </a:ext>
            </a:extLst>
          </p:cNvPr>
          <p:cNvPicPr>
            <a:picLocks noChangeAspect="1"/>
          </p:cNvPicPr>
          <p:nvPr/>
        </p:nvPicPr>
        <p:blipFill>
          <a:blip r:embed="rId3"/>
          <a:stretch>
            <a:fillRect/>
          </a:stretch>
        </p:blipFill>
        <p:spPr>
          <a:xfrm>
            <a:off x="3699830" y="4031950"/>
            <a:ext cx="3590956" cy="2304225"/>
          </a:xfrm>
          <a:prstGeom prst="rect">
            <a:avLst/>
          </a:prstGeom>
        </p:spPr>
      </p:pic>
      <p:pic>
        <p:nvPicPr>
          <p:cNvPr id="6" name="Image 5">
            <a:extLst>
              <a:ext uri="{FF2B5EF4-FFF2-40B4-BE49-F238E27FC236}">
                <a16:creationId xmlns:a16="http://schemas.microsoft.com/office/drawing/2014/main" id="{FBFCCFBE-4203-49C4-A969-6DB3BA377E75}"/>
              </a:ext>
            </a:extLst>
          </p:cNvPr>
          <p:cNvPicPr>
            <a:picLocks noChangeAspect="1"/>
          </p:cNvPicPr>
          <p:nvPr/>
        </p:nvPicPr>
        <p:blipFill>
          <a:blip r:embed="rId4"/>
          <a:stretch>
            <a:fillRect/>
          </a:stretch>
        </p:blipFill>
        <p:spPr>
          <a:xfrm>
            <a:off x="6667515" y="1346200"/>
            <a:ext cx="4813613" cy="2564980"/>
          </a:xfrm>
          <a:prstGeom prst="rect">
            <a:avLst/>
          </a:prstGeom>
        </p:spPr>
      </p:pic>
    </p:spTree>
    <p:extLst>
      <p:ext uri="{BB962C8B-B14F-4D97-AF65-F5344CB8AC3E}">
        <p14:creationId xmlns:p14="http://schemas.microsoft.com/office/powerpoint/2010/main" val="41684374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129DCBA-ABD9-481B-BFE7-69111626A6F3}"/>
              </a:ext>
            </a:extLst>
          </p:cNvPr>
          <p:cNvPicPr>
            <a:picLocks noChangeAspect="1"/>
          </p:cNvPicPr>
          <p:nvPr/>
        </p:nvPicPr>
        <p:blipFill>
          <a:blip r:embed="rId2"/>
          <a:stretch>
            <a:fillRect/>
          </a:stretch>
        </p:blipFill>
        <p:spPr>
          <a:xfrm>
            <a:off x="536560" y="736600"/>
            <a:ext cx="3739979" cy="3441699"/>
          </a:xfrm>
          <a:prstGeom prst="rect">
            <a:avLst/>
          </a:prstGeom>
        </p:spPr>
      </p:pic>
      <p:pic>
        <p:nvPicPr>
          <p:cNvPr id="4" name="Image 3">
            <a:extLst>
              <a:ext uri="{FF2B5EF4-FFF2-40B4-BE49-F238E27FC236}">
                <a16:creationId xmlns:a16="http://schemas.microsoft.com/office/drawing/2014/main" id="{46AC13A1-237B-4A1D-B790-37EE12BCD7B3}"/>
              </a:ext>
            </a:extLst>
          </p:cNvPr>
          <p:cNvPicPr>
            <a:picLocks noChangeAspect="1"/>
          </p:cNvPicPr>
          <p:nvPr/>
        </p:nvPicPr>
        <p:blipFill>
          <a:blip r:embed="rId3"/>
          <a:stretch>
            <a:fillRect/>
          </a:stretch>
        </p:blipFill>
        <p:spPr>
          <a:xfrm>
            <a:off x="4426441" y="2197101"/>
            <a:ext cx="3366783" cy="3602567"/>
          </a:xfrm>
          <a:prstGeom prst="rect">
            <a:avLst/>
          </a:prstGeom>
        </p:spPr>
      </p:pic>
      <p:pic>
        <p:nvPicPr>
          <p:cNvPr id="5" name="Image 4">
            <a:extLst>
              <a:ext uri="{FF2B5EF4-FFF2-40B4-BE49-F238E27FC236}">
                <a16:creationId xmlns:a16="http://schemas.microsoft.com/office/drawing/2014/main" id="{E6357C08-AD50-40E2-AC10-7FE4BB7AD95A}"/>
              </a:ext>
            </a:extLst>
          </p:cNvPr>
          <p:cNvPicPr>
            <a:picLocks noChangeAspect="1"/>
          </p:cNvPicPr>
          <p:nvPr/>
        </p:nvPicPr>
        <p:blipFill>
          <a:blip r:embed="rId4"/>
          <a:stretch>
            <a:fillRect/>
          </a:stretch>
        </p:blipFill>
        <p:spPr>
          <a:xfrm>
            <a:off x="7943126" y="835816"/>
            <a:ext cx="3907048" cy="3342483"/>
          </a:xfrm>
          <a:prstGeom prst="rect">
            <a:avLst/>
          </a:prstGeom>
        </p:spPr>
      </p:pic>
    </p:spTree>
    <p:extLst>
      <p:ext uri="{BB962C8B-B14F-4D97-AF65-F5344CB8AC3E}">
        <p14:creationId xmlns:p14="http://schemas.microsoft.com/office/powerpoint/2010/main" val="35103375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CBA2E7F-A9EF-47A3-96B8-5BE8DA94A43B}"/>
              </a:ext>
            </a:extLst>
          </p:cNvPr>
          <p:cNvPicPr>
            <a:picLocks noChangeAspect="1"/>
          </p:cNvPicPr>
          <p:nvPr/>
        </p:nvPicPr>
        <p:blipFill>
          <a:blip r:embed="rId2"/>
          <a:stretch>
            <a:fillRect/>
          </a:stretch>
        </p:blipFill>
        <p:spPr>
          <a:xfrm>
            <a:off x="534343" y="465667"/>
            <a:ext cx="4613390" cy="5031355"/>
          </a:xfrm>
          <a:prstGeom prst="rect">
            <a:avLst/>
          </a:prstGeom>
        </p:spPr>
      </p:pic>
      <p:pic>
        <p:nvPicPr>
          <p:cNvPr id="5" name="Image 4">
            <a:extLst>
              <a:ext uri="{FF2B5EF4-FFF2-40B4-BE49-F238E27FC236}">
                <a16:creationId xmlns:a16="http://schemas.microsoft.com/office/drawing/2014/main" id="{4C8CF9C9-6A25-4603-9C2D-3B5E58B1B8C7}"/>
              </a:ext>
            </a:extLst>
          </p:cNvPr>
          <p:cNvPicPr>
            <a:picLocks noChangeAspect="1"/>
          </p:cNvPicPr>
          <p:nvPr/>
        </p:nvPicPr>
        <p:blipFill>
          <a:blip r:embed="rId3"/>
          <a:stretch>
            <a:fillRect/>
          </a:stretch>
        </p:blipFill>
        <p:spPr>
          <a:xfrm>
            <a:off x="5875494" y="535557"/>
            <a:ext cx="4476750" cy="5562600"/>
          </a:xfrm>
          <a:prstGeom prst="rect">
            <a:avLst/>
          </a:prstGeom>
        </p:spPr>
      </p:pic>
    </p:spTree>
    <p:extLst>
      <p:ext uri="{BB962C8B-B14F-4D97-AF65-F5344CB8AC3E}">
        <p14:creationId xmlns:p14="http://schemas.microsoft.com/office/powerpoint/2010/main" val="37125740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301DF8E-6418-4527-9554-494A24CF882F}"/>
              </a:ext>
            </a:extLst>
          </p:cNvPr>
          <p:cNvPicPr>
            <a:picLocks noChangeAspect="1"/>
          </p:cNvPicPr>
          <p:nvPr/>
        </p:nvPicPr>
        <p:blipFill>
          <a:blip r:embed="rId2"/>
          <a:stretch>
            <a:fillRect/>
          </a:stretch>
        </p:blipFill>
        <p:spPr>
          <a:xfrm>
            <a:off x="939799" y="579465"/>
            <a:ext cx="4526381" cy="5296401"/>
          </a:xfrm>
          <a:prstGeom prst="rect">
            <a:avLst/>
          </a:prstGeom>
        </p:spPr>
      </p:pic>
      <p:pic>
        <p:nvPicPr>
          <p:cNvPr id="3" name="Image 2">
            <a:extLst>
              <a:ext uri="{FF2B5EF4-FFF2-40B4-BE49-F238E27FC236}">
                <a16:creationId xmlns:a16="http://schemas.microsoft.com/office/drawing/2014/main" id="{E1083783-1EC9-4CC0-8760-6600999CC8C9}"/>
              </a:ext>
            </a:extLst>
          </p:cNvPr>
          <p:cNvPicPr>
            <a:picLocks noChangeAspect="1"/>
          </p:cNvPicPr>
          <p:nvPr/>
        </p:nvPicPr>
        <p:blipFill>
          <a:blip r:embed="rId3"/>
          <a:stretch>
            <a:fillRect/>
          </a:stretch>
        </p:blipFill>
        <p:spPr>
          <a:xfrm>
            <a:off x="5645887" y="659720"/>
            <a:ext cx="5744905" cy="5113867"/>
          </a:xfrm>
          <a:prstGeom prst="rect">
            <a:avLst/>
          </a:prstGeom>
        </p:spPr>
      </p:pic>
    </p:spTree>
    <p:extLst>
      <p:ext uri="{BB962C8B-B14F-4D97-AF65-F5344CB8AC3E}">
        <p14:creationId xmlns:p14="http://schemas.microsoft.com/office/powerpoint/2010/main" val="23550419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397B2FE-8068-4907-9841-4362D73B25AF}"/>
              </a:ext>
            </a:extLst>
          </p:cNvPr>
          <p:cNvPicPr>
            <a:picLocks noChangeAspect="1"/>
          </p:cNvPicPr>
          <p:nvPr/>
        </p:nvPicPr>
        <p:blipFill>
          <a:blip r:embed="rId2"/>
          <a:stretch>
            <a:fillRect/>
          </a:stretch>
        </p:blipFill>
        <p:spPr>
          <a:xfrm>
            <a:off x="702732" y="544806"/>
            <a:ext cx="4782209" cy="5600108"/>
          </a:xfrm>
          <a:prstGeom prst="rect">
            <a:avLst/>
          </a:prstGeom>
        </p:spPr>
      </p:pic>
      <p:pic>
        <p:nvPicPr>
          <p:cNvPr id="3" name="Image 2">
            <a:extLst>
              <a:ext uri="{FF2B5EF4-FFF2-40B4-BE49-F238E27FC236}">
                <a16:creationId xmlns:a16="http://schemas.microsoft.com/office/drawing/2014/main" id="{B92E550A-915A-4ACD-82BE-172E61CA306D}"/>
              </a:ext>
            </a:extLst>
          </p:cNvPr>
          <p:cNvPicPr>
            <a:picLocks noChangeAspect="1"/>
          </p:cNvPicPr>
          <p:nvPr/>
        </p:nvPicPr>
        <p:blipFill>
          <a:blip r:embed="rId3"/>
          <a:stretch>
            <a:fillRect/>
          </a:stretch>
        </p:blipFill>
        <p:spPr>
          <a:xfrm>
            <a:off x="5682799" y="462934"/>
            <a:ext cx="4798935" cy="5600108"/>
          </a:xfrm>
          <a:prstGeom prst="rect">
            <a:avLst/>
          </a:prstGeom>
        </p:spPr>
      </p:pic>
    </p:spTree>
    <p:extLst>
      <p:ext uri="{BB962C8B-B14F-4D97-AF65-F5344CB8AC3E}">
        <p14:creationId xmlns:p14="http://schemas.microsoft.com/office/powerpoint/2010/main" val="2438673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9C3EBFA-DB44-4023-8EE0-CBAB3D867462}"/>
              </a:ext>
            </a:extLst>
          </p:cNvPr>
          <p:cNvPicPr>
            <a:picLocks noChangeAspect="1"/>
          </p:cNvPicPr>
          <p:nvPr/>
        </p:nvPicPr>
        <p:blipFill>
          <a:blip r:embed="rId2"/>
          <a:stretch>
            <a:fillRect/>
          </a:stretch>
        </p:blipFill>
        <p:spPr>
          <a:xfrm>
            <a:off x="897466" y="491888"/>
            <a:ext cx="9957858" cy="5874223"/>
          </a:xfrm>
          <a:prstGeom prst="rect">
            <a:avLst/>
          </a:prstGeom>
        </p:spPr>
      </p:pic>
    </p:spTree>
    <p:extLst>
      <p:ext uri="{BB962C8B-B14F-4D97-AF65-F5344CB8AC3E}">
        <p14:creationId xmlns:p14="http://schemas.microsoft.com/office/powerpoint/2010/main" val="24392330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CCAE983-8C1D-49B3-B203-9BC587945DD7}"/>
              </a:ext>
            </a:extLst>
          </p:cNvPr>
          <p:cNvSpPr txBox="1"/>
          <p:nvPr/>
        </p:nvSpPr>
        <p:spPr>
          <a:xfrm>
            <a:off x="948267" y="660401"/>
            <a:ext cx="2810933" cy="461665"/>
          </a:xfrm>
          <a:prstGeom prst="rect">
            <a:avLst/>
          </a:prstGeom>
          <a:noFill/>
        </p:spPr>
        <p:txBody>
          <a:bodyPr wrap="square" rtlCol="0">
            <a:spAutoFit/>
          </a:bodyPr>
          <a:lstStyle/>
          <a:p>
            <a:r>
              <a:rPr lang="fr-FR" sz="2400" dirty="0">
                <a:latin typeface="Cursive standard" pitchFamily="2" charset="0"/>
              </a:rPr>
              <a:t>Le pique nique </a:t>
            </a:r>
          </a:p>
        </p:txBody>
      </p:sp>
      <p:pic>
        <p:nvPicPr>
          <p:cNvPr id="4" name="Image 3">
            <a:extLst>
              <a:ext uri="{FF2B5EF4-FFF2-40B4-BE49-F238E27FC236}">
                <a16:creationId xmlns:a16="http://schemas.microsoft.com/office/drawing/2014/main" id="{3D0DDA72-ABBE-4F83-B705-C7D64E4B8970}"/>
              </a:ext>
            </a:extLst>
          </p:cNvPr>
          <p:cNvPicPr>
            <a:picLocks noChangeAspect="1"/>
          </p:cNvPicPr>
          <p:nvPr/>
        </p:nvPicPr>
        <p:blipFill>
          <a:blip r:embed="rId2"/>
          <a:stretch>
            <a:fillRect/>
          </a:stretch>
        </p:blipFill>
        <p:spPr>
          <a:xfrm>
            <a:off x="7535333" y="535050"/>
            <a:ext cx="4068868" cy="4434883"/>
          </a:xfrm>
          <a:prstGeom prst="rect">
            <a:avLst/>
          </a:prstGeom>
        </p:spPr>
      </p:pic>
      <p:pic>
        <p:nvPicPr>
          <p:cNvPr id="7" name="Image 6">
            <a:extLst>
              <a:ext uri="{FF2B5EF4-FFF2-40B4-BE49-F238E27FC236}">
                <a16:creationId xmlns:a16="http://schemas.microsoft.com/office/drawing/2014/main" id="{D4EAB366-50A1-4D46-9F5F-925418947676}"/>
              </a:ext>
            </a:extLst>
          </p:cNvPr>
          <p:cNvPicPr>
            <a:picLocks noChangeAspect="1"/>
          </p:cNvPicPr>
          <p:nvPr/>
        </p:nvPicPr>
        <p:blipFill>
          <a:blip r:embed="rId3"/>
          <a:stretch>
            <a:fillRect/>
          </a:stretch>
        </p:blipFill>
        <p:spPr>
          <a:xfrm>
            <a:off x="3543791" y="660401"/>
            <a:ext cx="3825912" cy="3310466"/>
          </a:xfrm>
          <a:prstGeom prst="rect">
            <a:avLst/>
          </a:prstGeom>
        </p:spPr>
      </p:pic>
      <p:pic>
        <p:nvPicPr>
          <p:cNvPr id="8" name="Image 7">
            <a:extLst>
              <a:ext uri="{FF2B5EF4-FFF2-40B4-BE49-F238E27FC236}">
                <a16:creationId xmlns:a16="http://schemas.microsoft.com/office/drawing/2014/main" id="{80E8A668-F652-4831-9234-204413FBB1B6}"/>
              </a:ext>
            </a:extLst>
          </p:cNvPr>
          <p:cNvPicPr>
            <a:picLocks noChangeAspect="1"/>
          </p:cNvPicPr>
          <p:nvPr/>
        </p:nvPicPr>
        <p:blipFill>
          <a:blip r:embed="rId4"/>
          <a:stretch>
            <a:fillRect/>
          </a:stretch>
        </p:blipFill>
        <p:spPr>
          <a:xfrm>
            <a:off x="557650" y="1357577"/>
            <a:ext cx="2820511" cy="4142845"/>
          </a:xfrm>
          <a:prstGeom prst="rect">
            <a:avLst/>
          </a:prstGeom>
        </p:spPr>
      </p:pic>
    </p:spTree>
    <p:extLst>
      <p:ext uri="{BB962C8B-B14F-4D97-AF65-F5344CB8AC3E}">
        <p14:creationId xmlns:p14="http://schemas.microsoft.com/office/powerpoint/2010/main" val="37139245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AC0C59E-8B8C-426D-9347-E72785E7D3CD}"/>
              </a:ext>
            </a:extLst>
          </p:cNvPr>
          <p:cNvPicPr>
            <a:picLocks noChangeAspect="1"/>
          </p:cNvPicPr>
          <p:nvPr/>
        </p:nvPicPr>
        <p:blipFill>
          <a:blip r:embed="rId2"/>
          <a:stretch>
            <a:fillRect/>
          </a:stretch>
        </p:blipFill>
        <p:spPr>
          <a:xfrm>
            <a:off x="598631" y="635000"/>
            <a:ext cx="3633114" cy="4518554"/>
          </a:xfrm>
          <a:prstGeom prst="rect">
            <a:avLst/>
          </a:prstGeom>
        </p:spPr>
      </p:pic>
      <p:pic>
        <p:nvPicPr>
          <p:cNvPr id="6" name="Image 5">
            <a:extLst>
              <a:ext uri="{FF2B5EF4-FFF2-40B4-BE49-F238E27FC236}">
                <a16:creationId xmlns:a16="http://schemas.microsoft.com/office/drawing/2014/main" id="{FF32A702-E53B-46CC-B238-661A2B507917}"/>
              </a:ext>
            </a:extLst>
          </p:cNvPr>
          <p:cNvPicPr>
            <a:picLocks noChangeAspect="1"/>
          </p:cNvPicPr>
          <p:nvPr/>
        </p:nvPicPr>
        <p:blipFill>
          <a:blip r:embed="rId3"/>
          <a:stretch>
            <a:fillRect/>
          </a:stretch>
        </p:blipFill>
        <p:spPr>
          <a:xfrm>
            <a:off x="4459440" y="1134532"/>
            <a:ext cx="3843867" cy="4199467"/>
          </a:xfrm>
          <a:prstGeom prst="rect">
            <a:avLst/>
          </a:prstGeom>
        </p:spPr>
      </p:pic>
      <p:pic>
        <p:nvPicPr>
          <p:cNvPr id="7" name="Image 6">
            <a:extLst>
              <a:ext uri="{FF2B5EF4-FFF2-40B4-BE49-F238E27FC236}">
                <a16:creationId xmlns:a16="http://schemas.microsoft.com/office/drawing/2014/main" id="{4CC17B6A-C209-49FA-B698-A0D7CF3FDB8D}"/>
              </a:ext>
            </a:extLst>
          </p:cNvPr>
          <p:cNvPicPr>
            <a:picLocks noChangeAspect="1"/>
          </p:cNvPicPr>
          <p:nvPr/>
        </p:nvPicPr>
        <p:blipFill>
          <a:blip r:embed="rId4"/>
          <a:stretch>
            <a:fillRect/>
          </a:stretch>
        </p:blipFill>
        <p:spPr>
          <a:xfrm>
            <a:off x="8531002" y="465666"/>
            <a:ext cx="3067050" cy="5791200"/>
          </a:xfrm>
          <a:prstGeom prst="rect">
            <a:avLst/>
          </a:prstGeom>
        </p:spPr>
      </p:pic>
    </p:spTree>
    <p:extLst>
      <p:ext uri="{BB962C8B-B14F-4D97-AF65-F5344CB8AC3E}">
        <p14:creationId xmlns:p14="http://schemas.microsoft.com/office/powerpoint/2010/main" val="39800790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319B62E-8AB9-40ED-A96D-85E494CAEF72}"/>
              </a:ext>
            </a:extLst>
          </p:cNvPr>
          <p:cNvPicPr>
            <a:picLocks noChangeAspect="1"/>
          </p:cNvPicPr>
          <p:nvPr/>
        </p:nvPicPr>
        <p:blipFill>
          <a:blip r:embed="rId2"/>
          <a:stretch>
            <a:fillRect/>
          </a:stretch>
        </p:blipFill>
        <p:spPr>
          <a:xfrm>
            <a:off x="543983" y="511175"/>
            <a:ext cx="4794357" cy="3976158"/>
          </a:xfrm>
          <a:prstGeom prst="rect">
            <a:avLst/>
          </a:prstGeom>
        </p:spPr>
      </p:pic>
      <p:pic>
        <p:nvPicPr>
          <p:cNvPr id="3" name="Image 2">
            <a:extLst>
              <a:ext uri="{FF2B5EF4-FFF2-40B4-BE49-F238E27FC236}">
                <a16:creationId xmlns:a16="http://schemas.microsoft.com/office/drawing/2014/main" id="{64A01A6B-FCC5-47C5-9880-481517D427C4}"/>
              </a:ext>
            </a:extLst>
          </p:cNvPr>
          <p:cNvPicPr>
            <a:picLocks noChangeAspect="1"/>
          </p:cNvPicPr>
          <p:nvPr/>
        </p:nvPicPr>
        <p:blipFill>
          <a:blip r:embed="rId3"/>
          <a:stretch>
            <a:fillRect/>
          </a:stretch>
        </p:blipFill>
        <p:spPr>
          <a:xfrm>
            <a:off x="5489046" y="1389592"/>
            <a:ext cx="5972175" cy="3790950"/>
          </a:xfrm>
          <a:prstGeom prst="rect">
            <a:avLst/>
          </a:prstGeom>
        </p:spPr>
      </p:pic>
    </p:spTree>
    <p:extLst>
      <p:ext uri="{BB962C8B-B14F-4D97-AF65-F5344CB8AC3E}">
        <p14:creationId xmlns:p14="http://schemas.microsoft.com/office/powerpoint/2010/main" val="12445766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27BB0F2-B76D-4EAD-9F66-5A75E2CD6001}"/>
              </a:ext>
            </a:extLst>
          </p:cNvPr>
          <p:cNvPicPr>
            <a:picLocks noChangeAspect="1"/>
          </p:cNvPicPr>
          <p:nvPr/>
        </p:nvPicPr>
        <p:blipFill>
          <a:blip r:embed="rId2"/>
          <a:stretch>
            <a:fillRect/>
          </a:stretch>
        </p:blipFill>
        <p:spPr>
          <a:xfrm>
            <a:off x="5977467" y="626533"/>
            <a:ext cx="5331353" cy="5637459"/>
          </a:xfrm>
          <a:prstGeom prst="rect">
            <a:avLst/>
          </a:prstGeom>
        </p:spPr>
      </p:pic>
      <p:sp>
        <p:nvSpPr>
          <p:cNvPr id="3" name="ZoneTexte 2">
            <a:extLst>
              <a:ext uri="{FF2B5EF4-FFF2-40B4-BE49-F238E27FC236}">
                <a16:creationId xmlns:a16="http://schemas.microsoft.com/office/drawing/2014/main" id="{CBDB81E4-7AD7-43F9-AA0F-1B2025E93E26}"/>
              </a:ext>
            </a:extLst>
          </p:cNvPr>
          <p:cNvSpPr txBox="1"/>
          <p:nvPr/>
        </p:nvSpPr>
        <p:spPr>
          <a:xfrm>
            <a:off x="516467" y="491067"/>
            <a:ext cx="3742266" cy="369332"/>
          </a:xfrm>
          <a:prstGeom prst="rect">
            <a:avLst/>
          </a:prstGeom>
          <a:noFill/>
        </p:spPr>
        <p:txBody>
          <a:bodyPr wrap="square" rtlCol="0">
            <a:spAutoFit/>
          </a:bodyPr>
          <a:lstStyle/>
          <a:p>
            <a:r>
              <a:rPr lang="fr-FR" dirty="0">
                <a:latin typeface="Cursive standard" pitchFamily="2" charset="0"/>
              </a:rPr>
              <a:t>A la découverte des abeilles sauvages</a:t>
            </a:r>
          </a:p>
        </p:txBody>
      </p:sp>
      <p:pic>
        <p:nvPicPr>
          <p:cNvPr id="4" name="Image 3">
            <a:extLst>
              <a:ext uri="{FF2B5EF4-FFF2-40B4-BE49-F238E27FC236}">
                <a16:creationId xmlns:a16="http://schemas.microsoft.com/office/drawing/2014/main" id="{7326C6F3-14D8-4299-8C52-D67E15F81780}"/>
              </a:ext>
            </a:extLst>
          </p:cNvPr>
          <p:cNvPicPr>
            <a:picLocks noChangeAspect="1"/>
          </p:cNvPicPr>
          <p:nvPr/>
        </p:nvPicPr>
        <p:blipFill>
          <a:blip r:embed="rId3"/>
          <a:stretch>
            <a:fillRect/>
          </a:stretch>
        </p:blipFill>
        <p:spPr>
          <a:xfrm>
            <a:off x="1165228" y="993801"/>
            <a:ext cx="4326122" cy="5190066"/>
          </a:xfrm>
          <a:prstGeom prst="rect">
            <a:avLst/>
          </a:prstGeom>
        </p:spPr>
      </p:pic>
    </p:spTree>
    <p:extLst>
      <p:ext uri="{BB962C8B-B14F-4D97-AF65-F5344CB8AC3E}">
        <p14:creationId xmlns:p14="http://schemas.microsoft.com/office/powerpoint/2010/main" val="1778991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1E122E2-8C01-4B83-AF37-3DCBD6F806EF}"/>
              </a:ext>
            </a:extLst>
          </p:cNvPr>
          <p:cNvPicPr>
            <a:picLocks noChangeAspect="1"/>
          </p:cNvPicPr>
          <p:nvPr/>
        </p:nvPicPr>
        <p:blipFill>
          <a:blip r:embed="rId2"/>
          <a:stretch>
            <a:fillRect/>
          </a:stretch>
        </p:blipFill>
        <p:spPr>
          <a:xfrm>
            <a:off x="758707" y="584198"/>
            <a:ext cx="3843329" cy="5012267"/>
          </a:xfrm>
          <a:prstGeom prst="rect">
            <a:avLst/>
          </a:prstGeom>
        </p:spPr>
      </p:pic>
      <p:pic>
        <p:nvPicPr>
          <p:cNvPr id="3" name="Image 2">
            <a:extLst>
              <a:ext uri="{FF2B5EF4-FFF2-40B4-BE49-F238E27FC236}">
                <a16:creationId xmlns:a16="http://schemas.microsoft.com/office/drawing/2014/main" id="{A35FE354-F946-44B9-9AC6-B1AD0D90C682}"/>
              </a:ext>
            </a:extLst>
          </p:cNvPr>
          <p:cNvPicPr>
            <a:picLocks noChangeAspect="1"/>
          </p:cNvPicPr>
          <p:nvPr/>
        </p:nvPicPr>
        <p:blipFill>
          <a:blip r:embed="rId3"/>
          <a:stretch>
            <a:fillRect/>
          </a:stretch>
        </p:blipFill>
        <p:spPr>
          <a:xfrm>
            <a:off x="7349288" y="584198"/>
            <a:ext cx="4176490" cy="5472642"/>
          </a:xfrm>
          <a:prstGeom prst="rect">
            <a:avLst/>
          </a:prstGeom>
        </p:spPr>
      </p:pic>
      <p:sp>
        <p:nvSpPr>
          <p:cNvPr id="4" name="ZoneTexte 3">
            <a:extLst>
              <a:ext uri="{FF2B5EF4-FFF2-40B4-BE49-F238E27FC236}">
                <a16:creationId xmlns:a16="http://schemas.microsoft.com/office/drawing/2014/main" id="{18A6E817-7732-442D-B51C-488C7890F259}"/>
              </a:ext>
            </a:extLst>
          </p:cNvPr>
          <p:cNvSpPr txBox="1"/>
          <p:nvPr/>
        </p:nvSpPr>
        <p:spPr>
          <a:xfrm>
            <a:off x="4749800" y="1727199"/>
            <a:ext cx="2599488" cy="2308324"/>
          </a:xfrm>
          <a:prstGeom prst="rect">
            <a:avLst/>
          </a:prstGeom>
          <a:noFill/>
        </p:spPr>
        <p:txBody>
          <a:bodyPr wrap="square" rtlCol="0">
            <a:spAutoFit/>
          </a:bodyPr>
          <a:lstStyle/>
          <a:p>
            <a:r>
              <a:rPr lang="fr-FR" dirty="0">
                <a:latin typeface="Cursive standard" pitchFamily="2" charset="0"/>
              </a:rPr>
              <a:t>Une fois que nous avons appris ce qu’est une abeille et comment elle vit, nous avons essayer de voir la diversité des espèces d’abeilles sauvages présentes au parc de la tête d’or</a:t>
            </a:r>
          </a:p>
        </p:txBody>
      </p:sp>
    </p:spTree>
    <p:extLst>
      <p:ext uri="{BB962C8B-B14F-4D97-AF65-F5344CB8AC3E}">
        <p14:creationId xmlns:p14="http://schemas.microsoft.com/office/powerpoint/2010/main" val="3623119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CF62CAD-D285-4421-8DCA-AB659C5C997A}"/>
              </a:ext>
            </a:extLst>
          </p:cNvPr>
          <p:cNvPicPr>
            <a:picLocks noChangeAspect="1"/>
          </p:cNvPicPr>
          <p:nvPr/>
        </p:nvPicPr>
        <p:blipFill>
          <a:blip r:embed="rId2"/>
          <a:stretch>
            <a:fillRect/>
          </a:stretch>
        </p:blipFill>
        <p:spPr>
          <a:xfrm>
            <a:off x="685799" y="538697"/>
            <a:ext cx="5039783" cy="4515373"/>
          </a:xfrm>
          <a:prstGeom prst="rect">
            <a:avLst/>
          </a:prstGeom>
        </p:spPr>
      </p:pic>
      <p:pic>
        <p:nvPicPr>
          <p:cNvPr id="3" name="Image 2">
            <a:extLst>
              <a:ext uri="{FF2B5EF4-FFF2-40B4-BE49-F238E27FC236}">
                <a16:creationId xmlns:a16="http://schemas.microsoft.com/office/drawing/2014/main" id="{96B9E0C9-1549-4AF8-A1BF-5A9465C90A5B}"/>
              </a:ext>
            </a:extLst>
          </p:cNvPr>
          <p:cNvPicPr>
            <a:picLocks noChangeAspect="1"/>
          </p:cNvPicPr>
          <p:nvPr/>
        </p:nvPicPr>
        <p:blipFill>
          <a:blip r:embed="rId3"/>
          <a:stretch>
            <a:fillRect/>
          </a:stretch>
        </p:blipFill>
        <p:spPr>
          <a:xfrm>
            <a:off x="6202891" y="1751377"/>
            <a:ext cx="5039783" cy="4159943"/>
          </a:xfrm>
          <a:prstGeom prst="rect">
            <a:avLst/>
          </a:prstGeom>
        </p:spPr>
      </p:pic>
    </p:spTree>
    <p:extLst>
      <p:ext uri="{BB962C8B-B14F-4D97-AF65-F5344CB8AC3E}">
        <p14:creationId xmlns:p14="http://schemas.microsoft.com/office/powerpoint/2010/main" val="8339561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DD838EC-3731-40B9-87E9-A99F3C8C5786}"/>
              </a:ext>
            </a:extLst>
          </p:cNvPr>
          <p:cNvPicPr>
            <a:picLocks noChangeAspect="1"/>
          </p:cNvPicPr>
          <p:nvPr/>
        </p:nvPicPr>
        <p:blipFill>
          <a:blip r:embed="rId2"/>
          <a:stretch>
            <a:fillRect/>
          </a:stretch>
        </p:blipFill>
        <p:spPr>
          <a:xfrm>
            <a:off x="611880" y="601133"/>
            <a:ext cx="3581236" cy="3411537"/>
          </a:xfrm>
          <a:prstGeom prst="rect">
            <a:avLst/>
          </a:prstGeom>
        </p:spPr>
      </p:pic>
      <p:pic>
        <p:nvPicPr>
          <p:cNvPr id="3" name="Image 2">
            <a:extLst>
              <a:ext uri="{FF2B5EF4-FFF2-40B4-BE49-F238E27FC236}">
                <a16:creationId xmlns:a16="http://schemas.microsoft.com/office/drawing/2014/main" id="{9F8FD3C0-1EDF-41B7-998E-624438AEBC05}"/>
              </a:ext>
            </a:extLst>
          </p:cNvPr>
          <p:cNvPicPr>
            <a:picLocks noChangeAspect="1"/>
          </p:cNvPicPr>
          <p:nvPr/>
        </p:nvPicPr>
        <p:blipFill>
          <a:blip r:embed="rId3"/>
          <a:stretch>
            <a:fillRect/>
          </a:stretch>
        </p:blipFill>
        <p:spPr>
          <a:xfrm>
            <a:off x="4373136" y="2507215"/>
            <a:ext cx="3445728" cy="3551161"/>
          </a:xfrm>
          <a:prstGeom prst="rect">
            <a:avLst/>
          </a:prstGeom>
        </p:spPr>
      </p:pic>
      <p:pic>
        <p:nvPicPr>
          <p:cNvPr id="4" name="Image 3">
            <a:extLst>
              <a:ext uri="{FF2B5EF4-FFF2-40B4-BE49-F238E27FC236}">
                <a16:creationId xmlns:a16="http://schemas.microsoft.com/office/drawing/2014/main" id="{01B8B3D1-D22C-44DB-B684-CB87989903C3}"/>
              </a:ext>
            </a:extLst>
          </p:cNvPr>
          <p:cNvPicPr>
            <a:picLocks noChangeAspect="1"/>
          </p:cNvPicPr>
          <p:nvPr/>
        </p:nvPicPr>
        <p:blipFill>
          <a:blip r:embed="rId4"/>
          <a:stretch>
            <a:fillRect/>
          </a:stretch>
        </p:blipFill>
        <p:spPr>
          <a:xfrm>
            <a:off x="7998884" y="752686"/>
            <a:ext cx="3419479" cy="3854979"/>
          </a:xfrm>
          <a:prstGeom prst="rect">
            <a:avLst/>
          </a:prstGeom>
        </p:spPr>
      </p:pic>
    </p:spTree>
    <p:extLst>
      <p:ext uri="{BB962C8B-B14F-4D97-AF65-F5344CB8AC3E}">
        <p14:creationId xmlns:p14="http://schemas.microsoft.com/office/powerpoint/2010/main" val="33214627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AF501E6-C0DB-4755-86CF-BB2000A10161}"/>
              </a:ext>
            </a:extLst>
          </p:cNvPr>
          <p:cNvPicPr>
            <a:picLocks noChangeAspect="1"/>
          </p:cNvPicPr>
          <p:nvPr/>
        </p:nvPicPr>
        <p:blipFill>
          <a:blip r:embed="rId2"/>
          <a:stretch>
            <a:fillRect/>
          </a:stretch>
        </p:blipFill>
        <p:spPr>
          <a:xfrm>
            <a:off x="730015" y="609600"/>
            <a:ext cx="3496006" cy="4070350"/>
          </a:xfrm>
          <a:prstGeom prst="rect">
            <a:avLst/>
          </a:prstGeom>
        </p:spPr>
      </p:pic>
      <p:pic>
        <p:nvPicPr>
          <p:cNvPr id="3" name="Image 2">
            <a:extLst>
              <a:ext uri="{FF2B5EF4-FFF2-40B4-BE49-F238E27FC236}">
                <a16:creationId xmlns:a16="http://schemas.microsoft.com/office/drawing/2014/main" id="{6E6BE912-A536-4C3D-AE3E-078C50D1E331}"/>
              </a:ext>
            </a:extLst>
          </p:cNvPr>
          <p:cNvPicPr>
            <a:picLocks noChangeAspect="1"/>
          </p:cNvPicPr>
          <p:nvPr/>
        </p:nvPicPr>
        <p:blipFill>
          <a:blip r:embed="rId3"/>
          <a:stretch>
            <a:fillRect/>
          </a:stretch>
        </p:blipFill>
        <p:spPr>
          <a:xfrm>
            <a:off x="4380726" y="1270000"/>
            <a:ext cx="3430547" cy="4597400"/>
          </a:xfrm>
          <a:prstGeom prst="rect">
            <a:avLst/>
          </a:prstGeom>
        </p:spPr>
      </p:pic>
      <p:pic>
        <p:nvPicPr>
          <p:cNvPr id="4" name="Image 3">
            <a:extLst>
              <a:ext uri="{FF2B5EF4-FFF2-40B4-BE49-F238E27FC236}">
                <a16:creationId xmlns:a16="http://schemas.microsoft.com/office/drawing/2014/main" id="{122DBB12-2AE4-4836-865F-FF88C5E24C1E}"/>
              </a:ext>
            </a:extLst>
          </p:cNvPr>
          <p:cNvPicPr>
            <a:picLocks noChangeAspect="1"/>
          </p:cNvPicPr>
          <p:nvPr/>
        </p:nvPicPr>
        <p:blipFill>
          <a:blip r:embed="rId4"/>
          <a:stretch>
            <a:fillRect/>
          </a:stretch>
        </p:blipFill>
        <p:spPr>
          <a:xfrm>
            <a:off x="8031438" y="777816"/>
            <a:ext cx="3430547" cy="4293717"/>
          </a:xfrm>
          <a:prstGeom prst="rect">
            <a:avLst/>
          </a:prstGeom>
        </p:spPr>
      </p:pic>
    </p:spTree>
    <p:extLst>
      <p:ext uri="{BB962C8B-B14F-4D97-AF65-F5344CB8AC3E}">
        <p14:creationId xmlns:p14="http://schemas.microsoft.com/office/powerpoint/2010/main" val="18339473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05BF843-593F-4744-A237-14754A225F25}"/>
              </a:ext>
            </a:extLst>
          </p:cNvPr>
          <p:cNvPicPr>
            <a:picLocks noChangeAspect="1"/>
          </p:cNvPicPr>
          <p:nvPr/>
        </p:nvPicPr>
        <p:blipFill>
          <a:blip r:embed="rId2"/>
          <a:stretch>
            <a:fillRect/>
          </a:stretch>
        </p:blipFill>
        <p:spPr>
          <a:xfrm>
            <a:off x="664573" y="626533"/>
            <a:ext cx="3550768" cy="3721100"/>
          </a:xfrm>
          <a:prstGeom prst="rect">
            <a:avLst/>
          </a:prstGeom>
        </p:spPr>
      </p:pic>
      <p:pic>
        <p:nvPicPr>
          <p:cNvPr id="5" name="Image 4">
            <a:extLst>
              <a:ext uri="{FF2B5EF4-FFF2-40B4-BE49-F238E27FC236}">
                <a16:creationId xmlns:a16="http://schemas.microsoft.com/office/drawing/2014/main" id="{F50A094C-CC8D-4DBC-A33B-4121273FF71B}"/>
              </a:ext>
            </a:extLst>
          </p:cNvPr>
          <p:cNvPicPr>
            <a:picLocks noChangeAspect="1"/>
          </p:cNvPicPr>
          <p:nvPr/>
        </p:nvPicPr>
        <p:blipFill>
          <a:blip r:embed="rId3"/>
          <a:stretch>
            <a:fillRect/>
          </a:stretch>
        </p:blipFill>
        <p:spPr>
          <a:xfrm>
            <a:off x="4433418" y="707230"/>
            <a:ext cx="2312066" cy="2656416"/>
          </a:xfrm>
          <a:prstGeom prst="rect">
            <a:avLst/>
          </a:prstGeom>
        </p:spPr>
      </p:pic>
      <p:pic>
        <p:nvPicPr>
          <p:cNvPr id="6" name="Image 5">
            <a:extLst>
              <a:ext uri="{FF2B5EF4-FFF2-40B4-BE49-F238E27FC236}">
                <a16:creationId xmlns:a16="http://schemas.microsoft.com/office/drawing/2014/main" id="{D538FBF1-832C-4A19-A4DB-0A91C481E0EA}"/>
              </a:ext>
            </a:extLst>
          </p:cNvPr>
          <p:cNvPicPr>
            <a:picLocks noChangeAspect="1"/>
          </p:cNvPicPr>
          <p:nvPr/>
        </p:nvPicPr>
        <p:blipFill>
          <a:blip r:embed="rId4"/>
          <a:stretch>
            <a:fillRect/>
          </a:stretch>
        </p:blipFill>
        <p:spPr>
          <a:xfrm>
            <a:off x="7226028" y="707230"/>
            <a:ext cx="4423046" cy="4999037"/>
          </a:xfrm>
          <a:prstGeom prst="rect">
            <a:avLst/>
          </a:prstGeom>
        </p:spPr>
      </p:pic>
      <p:pic>
        <p:nvPicPr>
          <p:cNvPr id="7" name="Image 6">
            <a:extLst>
              <a:ext uri="{FF2B5EF4-FFF2-40B4-BE49-F238E27FC236}">
                <a16:creationId xmlns:a16="http://schemas.microsoft.com/office/drawing/2014/main" id="{B55301E4-FA39-43BE-848A-8A597B3EAA4D}"/>
              </a:ext>
            </a:extLst>
          </p:cNvPr>
          <p:cNvPicPr>
            <a:picLocks noChangeAspect="1"/>
          </p:cNvPicPr>
          <p:nvPr/>
        </p:nvPicPr>
        <p:blipFill>
          <a:blip r:embed="rId5"/>
          <a:stretch>
            <a:fillRect/>
          </a:stretch>
        </p:blipFill>
        <p:spPr>
          <a:xfrm>
            <a:off x="4346017" y="3511031"/>
            <a:ext cx="2639739" cy="2639739"/>
          </a:xfrm>
          <a:prstGeom prst="rect">
            <a:avLst/>
          </a:prstGeom>
        </p:spPr>
      </p:pic>
      <p:sp>
        <p:nvSpPr>
          <p:cNvPr id="8" name="ZoneTexte 7">
            <a:extLst>
              <a:ext uri="{FF2B5EF4-FFF2-40B4-BE49-F238E27FC236}">
                <a16:creationId xmlns:a16="http://schemas.microsoft.com/office/drawing/2014/main" id="{5598D1B6-9C0F-4D5A-958B-BF9550D65FD5}"/>
              </a:ext>
            </a:extLst>
          </p:cNvPr>
          <p:cNvSpPr txBox="1"/>
          <p:nvPr/>
        </p:nvSpPr>
        <p:spPr>
          <a:xfrm>
            <a:off x="664573" y="4732867"/>
            <a:ext cx="3009960" cy="646331"/>
          </a:xfrm>
          <a:prstGeom prst="rect">
            <a:avLst/>
          </a:prstGeom>
          <a:noFill/>
        </p:spPr>
        <p:txBody>
          <a:bodyPr wrap="square" rtlCol="0">
            <a:spAutoFit/>
          </a:bodyPr>
          <a:lstStyle/>
          <a:p>
            <a:r>
              <a:rPr lang="fr-FR" dirty="0">
                <a:latin typeface="Cursive standard" pitchFamily="2" charset="0"/>
              </a:rPr>
              <a:t>Nous avons trouvé des abeilles…mais pas que !</a:t>
            </a:r>
          </a:p>
        </p:txBody>
      </p:sp>
    </p:spTree>
    <p:extLst>
      <p:ext uri="{BB962C8B-B14F-4D97-AF65-F5344CB8AC3E}">
        <p14:creationId xmlns:p14="http://schemas.microsoft.com/office/powerpoint/2010/main" val="1259237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63B1DA-EE85-4012-BD09-035132CB0F6B}"/>
              </a:ext>
            </a:extLst>
          </p:cNvPr>
          <p:cNvSpPr>
            <a:spLocks noGrp="1"/>
          </p:cNvSpPr>
          <p:nvPr>
            <p:ph type="title"/>
          </p:nvPr>
        </p:nvSpPr>
        <p:spPr>
          <a:xfrm>
            <a:off x="651933" y="469900"/>
            <a:ext cx="10058400" cy="962810"/>
          </a:xfrm>
        </p:spPr>
        <p:txBody>
          <a:bodyPr>
            <a:normAutofit/>
          </a:bodyPr>
          <a:lstStyle/>
          <a:p>
            <a:r>
              <a:rPr lang="fr-FR" sz="4400" dirty="0">
                <a:latin typeface="Bradley Hand ITC" panose="03070402050302030203" pitchFamily="66" charset="0"/>
              </a:rPr>
              <a:t>Notre participation à la grande lessive</a:t>
            </a:r>
            <a:endParaRPr lang="fr-FR" sz="4400" dirty="0"/>
          </a:p>
        </p:txBody>
      </p:sp>
      <p:pic>
        <p:nvPicPr>
          <p:cNvPr id="3" name="Image 2">
            <a:extLst>
              <a:ext uri="{FF2B5EF4-FFF2-40B4-BE49-F238E27FC236}">
                <a16:creationId xmlns:a16="http://schemas.microsoft.com/office/drawing/2014/main" id="{DCC6FB3B-B853-44C1-A6B1-FB892D15E64F}"/>
              </a:ext>
            </a:extLst>
          </p:cNvPr>
          <p:cNvPicPr>
            <a:picLocks noChangeAspect="1"/>
          </p:cNvPicPr>
          <p:nvPr/>
        </p:nvPicPr>
        <p:blipFill>
          <a:blip r:embed="rId2"/>
          <a:stretch>
            <a:fillRect/>
          </a:stretch>
        </p:blipFill>
        <p:spPr>
          <a:xfrm>
            <a:off x="651932" y="1432710"/>
            <a:ext cx="4913631" cy="4955390"/>
          </a:xfrm>
          <a:prstGeom prst="rect">
            <a:avLst/>
          </a:prstGeom>
        </p:spPr>
      </p:pic>
      <p:pic>
        <p:nvPicPr>
          <p:cNvPr id="4" name="Image 3">
            <a:extLst>
              <a:ext uri="{FF2B5EF4-FFF2-40B4-BE49-F238E27FC236}">
                <a16:creationId xmlns:a16="http://schemas.microsoft.com/office/drawing/2014/main" id="{A99061BB-ED09-4428-B6C0-713576E22D61}"/>
              </a:ext>
            </a:extLst>
          </p:cNvPr>
          <p:cNvPicPr>
            <a:picLocks noChangeAspect="1"/>
          </p:cNvPicPr>
          <p:nvPr/>
        </p:nvPicPr>
        <p:blipFill>
          <a:blip r:embed="rId3"/>
          <a:stretch>
            <a:fillRect/>
          </a:stretch>
        </p:blipFill>
        <p:spPr>
          <a:xfrm>
            <a:off x="5872655" y="1432709"/>
            <a:ext cx="5286412" cy="4897045"/>
          </a:xfrm>
          <a:prstGeom prst="rect">
            <a:avLst/>
          </a:prstGeom>
        </p:spPr>
      </p:pic>
    </p:spTree>
    <p:extLst>
      <p:ext uri="{BB962C8B-B14F-4D97-AF65-F5344CB8AC3E}">
        <p14:creationId xmlns:p14="http://schemas.microsoft.com/office/powerpoint/2010/main" val="6420959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216F959-28B8-4048-A105-57E0E907EF27}"/>
              </a:ext>
            </a:extLst>
          </p:cNvPr>
          <p:cNvPicPr>
            <a:picLocks noChangeAspect="1"/>
          </p:cNvPicPr>
          <p:nvPr/>
        </p:nvPicPr>
        <p:blipFill>
          <a:blip r:embed="rId2"/>
          <a:stretch>
            <a:fillRect/>
          </a:stretch>
        </p:blipFill>
        <p:spPr>
          <a:xfrm>
            <a:off x="6409680" y="719665"/>
            <a:ext cx="5150343" cy="5418667"/>
          </a:xfrm>
          <a:prstGeom prst="rect">
            <a:avLst/>
          </a:prstGeom>
        </p:spPr>
      </p:pic>
      <p:pic>
        <p:nvPicPr>
          <p:cNvPr id="4" name="Image 3">
            <a:extLst>
              <a:ext uri="{FF2B5EF4-FFF2-40B4-BE49-F238E27FC236}">
                <a16:creationId xmlns:a16="http://schemas.microsoft.com/office/drawing/2014/main" id="{558FDC77-27F6-44EB-B741-04BA50CAE6CF}"/>
              </a:ext>
            </a:extLst>
          </p:cNvPr>
          <p:cNvPicPr>
            <a:picLocks noChangeAspect="1"/>
          </p:cNvPicPr>
          <p:nvPr/>
        </p:nvPicPr>
        <p:blipFill>
          <a:blip r:embed="rId3"/>
          <a:stretch>
            <a:fillRect/>
          </a:stretch>
        </p:blipFill>
        <p:spPr>
          <a:xfrm>
            <a:off x="453781" y="1701800"/>
            <a:ext cx="5735765" cy="3723216"/>
          </a:xfrm>
          <a:prstGeom prst="rect">
            <a:avLst/>
          </a:prstGeom>
        </p:spPr>
      </p:pic>
    </p:spTree>
    <p:extLst>
      <p:ext uri="{BB962C8B-B14F-4D97-AF65-F5344CB8AC3E}">
        <p14:creationId xmlns:p14="http://schemas.microsoft.com/office/powerpoint/2010/main" val="14007607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049C3BA-52A6-4D60-9C02-3995F3CB83E8}"/>
              </a:ext>
            </a:extLst>
          </p:cNvPr>
          <p:cNvPicPr>
            <a:picLocks noChangeAspect="1"/>
          </p:cNvPicPr>
          <p:nvPr/>
        </p:nvPicPr>
        <p:blipFill>
          <a:blip r:embed="rId2"/>
          <a:stretch>
            <a:fillRect/>
          </a:stretch>
        </p:blipFill>
        <p:spPr>
          <a:xfrm>
            <a:off x="549094" y="1206500"/>
            <a:ext cx="5619750" cy="4038600"/>
          </a:xfrm>
          <a:prstGeom prst="rect">
            <a:avLst/>
          </a:prstGeom>
        </p:spPr>
      </p:pic>
      <p:pic>
        <p:nvPicPr>
          <p:cNvPr id="3" name="Image 2">
            <a:extLst>
              <a:ext uri="{FF2B5EF4-FFF2-40B4-BE49-F238E27FC236}">
                <a16:creationId xmlns:a16="http://schemas.microsoft.com/office/drawing/2014/main" id="{FBB14984-ACD1-4E3F-92D6-4F7650745FE6}"/>
              </a:ext>
            </a:extLst>
          </p:cNvPr>
          <p:cNvPicPr>
            <a:picLocks noChangeAspect="1"/>
          </p:cNvPicPr>
          <p:nvPr/>
        </p:nvPicPr>
        <p:blipFill>
          <a:blip r:embed="rId3"/>
          <a:stretch>
            <a:fillRect/>
          </a:stretch>
        </p:blipFill>
        <p:spPr>
          <a:xfrm>
            <a:off x="6374758" y="795865"/>
            <a:ext cx="5268148" cy="5554133"/>
          </a:xfrm>
          <a:prstGeom prst="rect">
            <a:avLst/>
          </a:prstGeom>
        </p:spPr>
      </p:pic>
    </p:spTree>
    <p:extLst>
      <p:ext uri="{BB962C8B-B14F-4D97-AF65-F5344CB8AC3E}">
        <p14:creationId xmlns:p14="http://schemas.microsoft.com/office/powerpoint/2010/main" val="13864934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A89996-613B-4635-880F-F3A239037A9A}"/>
              </a:ext>
            </a:extLst>
          </p:cNvPr>
          <p:cNvSpPr/>
          <p:nvPr/>
        </p:nvSpPr>
        <p:spPr>
          <a:xfrm>
            <a:off x="1690249" y="4421200"/>
            <a:ext cx="8402018" cy="1569660"/>
          </a:xfrm>
          <a:prstGeom prst="rect">
            <a:avLst/>
          </a:prstGeom>
        </p:spPr>
        <p:txBody>
          <a:bodyPr wrap="square">
            <a:spAutoFit/>
          </a:bodyPr>
          <a:lstStyle/>
          <a:p>
            <a:pPr algn="ctr"/>
            <a:r>
              <a:rPr lang="fr-FR" sz="4800" dirty="0">
                <a:latin typeface="Bradley Hand ITC" panose="03070402050302030203" pitchFamily="66" charset="0"/>
              </a:rPr>
              <a:t>Bonne continuation aux futurs CM1 et bonnes vacances!</a:t>
            </a:r>
            <a:endParaRPr lang="fr-FR" sz="4800" dirty="0"/>
          </a:p>
        </p:txBody>
      </p:sp>
      <p:pic>
        <p:nvPicPr>
          <p:cNvPr id="7" name="Image 6">
            <a:extLst>
              <a:ext uri="{FF2B5EF4-FFF2-40B4-BE49-F238E27FC236}">
                <a16:creationId xmlns:a16="http://schemas.microsoft.com/office/drawing/2014/main" id="{5156BA38-CD7A-4E60-A2FF-5D962B6012D6}"/>
              </a:ext>
            </a:extLst>
          </p:cNvPr>
          <p:cNvPicPr>
            <a:picLocks noChangeAspect="1"/>
          </p:cNvPicPr>
          <p:nvPr/>
        </p:nvPicPr>
        <p:blipFill>
          <a:blip r:embed="rId2"/>
          <a:stretch>
            <a:fillRect/>
          </a:stretch>
        </p:blipFill>
        <p:spPr>
          <a:xfrm>
            <a:off x="1312683" y="830805"/>
            <a:ext cx="8779584" cy="3590395"/>
          </a:xfrm>
          <a:prstGeom prst="rect">
            <a:avLst/>
          </a:prstGeom>
        </p:spPr>
      </p:pic>
    </p:spTree>
    <p:extLst>
      <p:ext uri="{BB962C8B-B14F-4D97-AF65-F5344CB8AC3E}">
        <p14:creationId xmlns:p14="http://schemas.microsoft.com/office/powerpoint/2010/main" val="2247850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448D96B-E79C-4FF9-B084-DEA24E5DC72B}"/>
              </a:ext>
            </a:extLst>
          </p:cNvPr>
          <p:cNvPicPr>
            <a:picLocks noChangeAspect="1"/>
          </p:cNvPicPr>
          <p:nvPr/>
        </p:nvPicPr>
        <p:blipFill>
          <a:blip r:embed="rId2"/>
          <a:stretch>
            <a:fillRect/>
          </a:stretch>
        </p:blipFill>
        <p:spPr>
          <a:xfrm>
            <a:off x="575733" y="554290"/>
            <a:ext cx="4799737" cy="4297109"/>
          </a:xfrm>
          <a:prstGeom prst="rect">
            <a:avLst/>
          </a:prstGeom>
        </p:spPr>
      </p:pic>
      <p:pic>
        <p:nvPicPr>
          <p:cNvPr id="3" name="Image 2">
            <a:extLst>
              <a:ext uri="{FF2B5EF4-FFF2-40B4-BE49-F238E27FC236}">
                <a16:creationId xmlns:a16="http://schemas.microsoft.com/office/drawing/2014/main" id="{F4B34F30-AAF4-43A8-8A57-F2B1C6B93FDC}"/>
              </a:ext>
            </a:extLst>
          </p:cNvPr>
          <p:cNvPicPr>
            <a:picLocks noChangeAspect="1"/>
          </p:cNvPicPr>
          <p:nvPr/>
        </p:nvPicPr>
        <p:blipFill>
          <a:blip r:embed="rId3"/>
          <a:stretch>
            <a:fillRect/>
          </a:stretch>
        </p:blipFill>
        <p:spPr>
          <a:xfrm>
            <a:off x="5701108" y="1339712"/>
            <a:ext cx="5714074" cy="4632546"/>
          </a:xfrm>
          <a:prstGeom prst="rect">
            <a:avLst/>
          </a:prstGeom>
        </p:spPr>
      </p:pic>
    </p:spTree>
    <p:extLst>
      <p:ext uri="{BB962C8B-B14F-4D97-AF65-F5344CB8AC3E}">
        <p14:creationId xmlns:p14="http://schemas.microsoft.com/office/powerpoint/2010/main" val="46876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23A7E85-9CD2-4CF6-9EA4-6E1E88B437FD}"/>
              </a:ext>
            </a:extLst>
          </p:cNvPr>
          <p:cNvPicPr>
            <a:picLocks noChangeAspect="1"/>
          </p:cNvPicPr>
          <p:nvPr/>
        </p:nvPicPr>
        <p:blipFill>
          <a:blip r:embed="rId2"/>
          <a:stretch>
            <a:fillRect/>
          </a:stretch>
        </p:blipFill>
        <p:spPr>
          <a:xfrm>
            <a:off x="493858" y="711199"/>
            <a:ext cx="5285835" cy="4707467"/>
          </a:xfrm>
          <a:prstGeom prst="rect">
            <a:avLst/>
          </a:prstGeom>
        </p:spPr>
      </p:pic>
      <p:pic>
        <p:nvPicPr>
          <p:cNvPr id="3" name="Image 2">
            <a:extLst>
              <a:ext uri="{FF2B5EF4-FFF2-40B4-BE49-F238E27FC236}">
                <a16:creationId xmlns:a16="http://schemas.microsoft.com/office/drawing/2014/main" id="{27068393-3665-4800-AFE9-3D9759A539B4}"/>
              </a:ext>
            </a:extLst>
          </p:cNvPr>
          <p:cNvPicPr>
            <a:picLocks noChangeAspect="1"/>
          </p:cNvPicPr>
          <p:nvPr/>
        </p:nvPicPr>
        <p:blipFill>
          <a:blip r:embed="rId3"/>
          <a:stretch>
            <a:fillRect/>
          </a:stretch>
        </p:blipFill>
        <p:spPr>
          <a:xfrm>
            <a:off x="6268376" y="618067"/>
            <a:ext cx="5327398" cy="5336117"/>
          </a:xfrm>
          <a:prstGeom prst="rect">
            <a:avLst/>
          </a:prstGeom>
        </p:spPr>
      </p:pic>
    </p:spTree>
    <p:extLst>
      <p:ext uri="{BB962C8B-B14F-4D97-AF65-F5344CB8AC3E}">
        <p14:creationId xmlns:p14="http://schemas.microsoft.com/office/powerpoint/2010/main" val="3615804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91428E3-D662-4343-8D65-BEDBFC970F22}"/>
              </a:ext>
            </a:extLst>
          </p:cNvPr>
          <p:cNvPicPr>
            <a:picLocks noChangeAspect="1"/>
          </p:cNvPicPr>
          <p:nvPr/>
        </p:nvPicPr>
        <p:blipFill>
          <a:blip r:embed="rId2"/>
          <a:stretch>
            <a:fillRect/>
          </a:stretch>
        </p:blipFill>
        <p:spPr>
          <a:xfrm>
            <a:off x="3176587" y="639543"/>
            <a:ext cx="5838825" cy="5427881"/>
          </a:xfrm>
          <a:prstGeom prst="rect">
            <a:avLst/>
          </a:prstGeom>
        </p:spPr>
      </p:pic>
    </p:spTree>
    <p:extLst>
      <p:ext uri="{BB962C8B-B14F-4D97-AF65-F5344CB8AC3E}">
        <p14:creationId xmlns:p14="http://schemas.microsoft.com/office/powerpoint/2010/main" val="3049160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37FD9F2-4CC6-4991-A01E-EF6276480308}"/>
              </a:ext>
            </a:extLst>
          </p:cNvPr>
          <p:cNvPicPr>
            <a:picLocks noChangeAspect="1"/>
          </p:cNvPicPr>
          <p:nvPr/>
        </p:nvPicPr>
        <p:blipFill>
          <a:blip r:embed="rId2"/>
          <a:stretch>
            <a:fillRect/>
          </a:stretch>
        </p:blipFill>
        <p:spPr>
          <a:xfrm>
            <a:off x="613619" y="1431986"/>
            <a:ext cx="6837789" cy="2872595"/>
          </a:xfrm>
          <a:prstGeom prst="rect">
            <a:avLst/>
          </a:prstGeom>
        </p:spPr>
      </p:pic>
      <p:pic>
        <p:nvPicPr>
          <p:cNvPr id="3" name="Image 2">
            <a:extLst>
              <a:ext uri="{FF2B5EF4-FFF2-40B4-BE49-F238E27FC236}">
                <a16:creationId xmlns:a16="http://schemas.microsoft.com/office/drawing/2014/main" id="{817775A7-289B-49F2-84AA-B9E027E6AD55}"/>
              </a:ext>
            </a:extLst>
          </p:cNvPr>
          <p:cNvPicPr>
            <a:picLocks noChangeAspect="1"/>
          </p:cNvPicPr>
          <p:nvPr/>
        </p:nvPicPr>
        <p:blipFill>
          <a:blip r:embed="rId3"/>
          <a:stretch>
            <a:fillRect/>
          </a:stretch>
        </p:blipFill>
        <p:spPr>
          <a:xfrm>
            <a:off x="7815082" y="914400"/>
            <a:ext cx="3391525" cy="4338189"/>
          </a:xfrm>
          <a:prstGeom prst="rect">
            <a:avLst/>
          </a:prstGeom>
        </p:spPr>
      </p:pic>
    </p:spTree>
    <p:extLst>
      <p:ext uri="{BB962C8B-B14F-4D97-AF65-F5344CB8AC3E}">
        <p14:creationId xmlns:p14="http://schemas.microsoft.com/office/powerpoint/2010/main" val="36809283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docProps/app.xml><?xml version="1.0" encoding="utf-8"?>
<Properties xmlns="http://schemas.openxmlformats.org/officeDocument/2006/extended-properties" xmlns:vt="http://schemas.openxmlformats.org/officeDocument/2006/docPropsVTypes">
  <Template>TM03457510[[fn=Savon]]</Template>
  <TotalTime>201</TotalTime>
  <Words>895</Words>
  <Application>Microsoft Office PowerPoint</Application>
  <PresentationFormat>Grand écran</PresentationFormat>
  <Paragraphs>84</Paragraphs>
  <Slides>56</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56</vt:i4>
      </vt:variant>
    </vt:vector>
  </HeadingPairs>
  <TitlesOfParts>
    <vt:vector size="61" baseType="lpstr">
      <vt:lpstr>Arial</vt:lpstr>
      <vt:lpstr>Bradley Hand ITC</vt:lpstr>
      <vt:lpstr>Century Gothic</vt:lpstr>
      <vt:lpstr>Cursive standard</vt:lpstr>
      <vt:lpstr>Savon</vt:lpstr>
      <vt:lpstr>Souvenirs de notre année au ce2</vt:lpstr>
      <vt:lpstr>Nos sorties cinéma : deux films sur le sport</vt:lpstr>
      <vt:lpstr>Présentation PowerPoint</vt:lpstr>
      <vt:lpstr>Notre sortie au théâtre pour voir le Petit Prince</vt:lpstr>
      <vt:lpstr>Présentation PowerPoint</vt:lpstr>
      <vt:lpstr>Présentation PowerPoint</vt:lpstr>
      <vt:lpstr>Présentation PowerPoint</vt:lpstr>
      <vt:lpstr>Présentation PowerPoint</vt:lpstr>
      <vt:lpstr>Présentation PowerPoint</vt:lpstr>
      <vt:lpstr>Présentation PowerPoint</vt:lpstr>
      <vt:lpstr>Notre participation au cross des écoles</vt:lpstr>
      <vt:lpstr>Présentation PowerPoint</vt:lpstr>
      <vt:lpstr>Présentation PowerPoint</vt:lpstr>
      <vt:lpstr>Notre projet avec Mme Font sur le respect de soi et des autres</vt:lpstr>
      <vt:lpstr>                 Noël chez les ce2</vt:lpstr>
      <vt:lpstr>Présentation PowerPoint</vt:lpstr>
      <vt:lpstr>Notre projet sur la nature qui nous entoure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Notre participation à la grande lessive</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Souvenirs de notre année au ce2</dc:title>
  <dc:creator>delphine gibert</dc:creator>
  <cp:lastModifiedBy>delphine gibert</cp:lastModifiedBy>
  <cp:revision>22</cp:revision>
  <dcterms:created xsi:type="dcterms:W3CDTF">2022-07-03T20:30:20Z</dcterms:created>
  <dcterms:modified xsi:type="dcterms:W3CDTF">2022-07-04T20:42:36Z</dcterms:modified>
</cp:coreProperties>
</file>